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81" r:id="rId12"/>
    <p:sldId id="282" r:id="rId13"/>
    <p:sldId id="278" r:id="rId14"/>
    <p:sldId id="280" r:id="rId15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0" y="0"/>
                </a:moveTo>
                <a:lnTo>
                  <a:pt x="3443591" y="0"/>
                </a:lnTo>
                <a:lnTo>
                  <a:pt x="3443591" y="5330952"/>
                </a:lnTo>
                <a:lnTo>
                  <a:pt x="0" y="5330952"/>
                </a:lnTo>
                <a:lnTo>
                  <a:pt x="0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15864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5" y="0"/>
                </a:lnTo>
                <a:lnTo>
                  <a:pt x="376135" y="5330952"/>
                </a:lnTo>
                <a:lnTo>
                  <a:pt x="0" y="5330952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112519"/>
            <a:ext cx="34168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5839" y="3200400"/>
            <a:ext cx="1188720" cy="593725"/>
          </a:xfrm>
          <a:custGeom>
            <a:avLst/>
            <a:gdLst/>
            <a:ahLst/>
            <a:cxnLst/>
            <a:rect l="l" t="t" r="r" b="b"/>
            <a:pathLst>
              <a:path w="1188720" h="593725">
                <a:moveTo>
                  <a:pt x="0" y="0"/>
                </a:moveTo>
                <a:lnTo>
                  <a:pt x="1188720" y="0"/>
                </a:lnTo>
                <a:lnTo>
                  <a:pt x="1188720" y="593115"/>
                </a:lnTo>
                <a:lnTo>
                  <a:pt x="0" y="593115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5839" y="41698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728" y="51815"/>
            <a:ext cx="1523999" cy="107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19816" y="0"/>
            <a:ext cx="1469135" cy="1097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4521" y="688340"/>
            <a:ext cx="7502956" cy="120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C8C1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C8C1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C8C1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0" y="0"/>
                </a:moveTo>
                <a:lnTo>
                  <a:pt x="3443591" y="0"/>
                </a:lnTo>
                <a:lnTo>
                  <a:pt x="3443591" y="5330952"/>
                </a:lnTo>
                <a:lnTo>
                  <a:pt x="0" y="5330952"/>
                </a:lnTo>
                <a:lnTo>
                  <a:pt x="0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15864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5" y="0"/>
                </a:lnTo>
                <a:lnTo>
                  <a:pt x="376135" y="5330952"/>
                </a:lnTo>
                <a:lnTo>
                  <a:pt x="0" y="5330952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1502" y="955547"/>
            <a:ext cx="275653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C8C1A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1816" y="1837435"/>
            <a:ext cx="7174230" cy="416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2095" cy="5334000"/>
          </a:xfrm>
          <a:custGeom>
            <a:avLst/>
            <a:gdLst/>
            <a:ahLst/>
            <a:cxnLst/>
            <a:rect l="l" t="t" r="r" b="b"/>
            <a:pathLst>
              <a:path w="9142095" h="5334000">
                <a:moveTo>
                  <a:pt x="0" y="0"/>
                </a:moveTo>
                <a:lnTo>
                  <a:pt x="9141612" y="0"/>
                </a:lnTo>
                <a:lnTo>
                  <a:pt x="9141612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70263" y="762000"/>
            <a:ext cx="2922270" cy="5334000"/>
          </a:xfrm>
          <a:custGeom>
            <a:avLst/>
            <a:gdLst/>
            <a:ahLst/>
            <a:cxnLst/>
            <a:rect l="l" t="t" r="r" b="b"/>
            <a:pathLst>
              <a:path w="2922270" h="5334000">
                <a:moveTo>
                  <a:pt x="0" y="0"/>
                </a:moveTo>
                <a:lnTo>
                  <a:pt x="2921736" y="0"/>
                </a:lnTo>
                <a:lnTo>
                  <a:pt x="2921736" y="5334000"/>
                </a:lnTo>
                <a:lnTo>
                  <a:pt x="0" y="5334000"/>
                </a:lnTo>
                <a:lnTo>
                  <a:pt x="0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7690" y="2333002"/>
            <a:ext cx="4876800" cy="2052320"/>
          </a:xfrm>
          <a:custGeom>
            <a:avLst/>
            <a:gdLst/>
            <a:ahLst/>
            <a:cxnLst/>
            <a:rect l="l" t="t" r="r" b="b"/>
            <a:pathLst>
              <a:path w="4876800" h="2052320">
                <a:moveTo>
                  <a:pt x="0" y="0"/>
                </a:moveTo>
                <a:lnTo>
                  <a:pt x="4876800" y="0"/>
                </a:lnTo>
                <a:lnTo>
                  <a:pt x="4876800" y="2051811"/>
                </a:lnTo>
                <a:lnTo>
                  <a:pt x="0" y="2051811"/>
                </a:lnTo>
                <a:lnTo>
                  <a:pt x="0" y="0"/>
                </a:lnTo>
                <a:close/>
              </a:path>
            </a:pathLst>
          </a:custGeom>
          <a:solidFill>
            <a:srgbClr val="64D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1784" y="1786127"/>
            <a:ext cx="6251448" cy="2045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7815" y="2051304"/>
            <a:ext cx="5900928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8446" y="1925970"/>
            <a:ext cx="5796559" cy="6720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9609" y="2837021"/>
            <a:ext cx="4615116" cy="662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70392" y="3291840"/>
            <a:ext cx="3718559" cy="2505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8831" y="2767583"/>
            <a:ext cx="4770120" cy="4090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6243" y="3135883"/>
            <a:ext cx="346392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390" dirty="0">
                <a:solidFill>
                  <a:srgbClr val="C00000"/>
                </a:solidFill>
                <a:latin typeface="Trebuchet MS"/>
                <a:cs typeface="Trebuchet MS"/>
              </a:rPr>
              <a:t>P</a:t>
            </a:r>
            <a:r>
              <a:rPr sz="15000" spc="440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15000" spc="1080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endParaRPr sz="15000" dirty="0">
              <a:latin typeface="Trebuchet MS"/>
              <a:cs typeface="Trebuchet MS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6731833" y="1178583"/>
            <a:ext cx="53948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spc="390" dirty="0" err="1">
                <a:solidFill>
                  <a:srgbClr val="C00000"/>
                </a:solidFill>
                <a:latin typeface="Trebuchet MS"/>
                <a:cs typeface="Trebuchet MS"/>
              </a:rPr>
              <a:t>Penyelenggaraan</a:t>
            </a:r>
            <a:endParaRPr sz="44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839" y="2125205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42206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9090" y="649731"/>
            <a:ext cx="2630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0" dirty="0">
                <a:solidFill>
                  <a:srgbClr val="A72327"/>
                </a:solidFill>
                <a:latin typeface="Arial"/>
                <a:cs typeface="Arial"/>
              </a:rPr>
              <a:t>Kompetensi</a:t>
            </a:r>
            <a:r>
              <a:rPr sz="2800" spc="-385" dirty="0">
                <a:solidFill>
                  <a:srgbClr val="A72327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A72327"/>
                </a:solidFill>
                <a:latin typeface="Arial"/>
                <a:cs typeface="Arial"/>
              </a:rPr>
              <a:t>ASN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8428" y="5005476"/>
            <a:ext cx="8558530" cy="0"/>
          </a:xfrm>
          <a:custGeom>
            <a:avLst/>
            <a:gdLst/>
            <a:ahLst/>
            <a:cxnLst/>
            <a:rect l="l" t="t" r="r" b="b"/>
            <a:pathLst>
              <a:path w="8558530">
                <a:moveTo>
                  <a:pt x="0" y="0"/>
                </a:moveTo>
                <a:lnTo>
                  <a:pt x="8558154" y="1"/>
                </a:lnTo>
              </a:path>
            </a:pathLst>
          </a:custGeom>
          <a:ln w="12700">
            <a:solidFill>
              <a:srgbClr val="319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7465" y="3474973"/>
            <a:ext cx="8558530" cy="0"/>
          </a:xfrm>
          <a:custGeom>
            <a:avLst/>
            <a:gdLst/>
            <a:ahLst/>
            <a:cxnLst/>
            <a:rect l="l" t="t" r="r" b="b"/>
            <a:pathLst>
              <a:path w="8558530">
                <a:moveTo>
                  <a:pt x="0" y="0"/>
                </a:moveTo>
                <a:lnTo>
                  <a:pt x="8558154" y="1"/>
                </a:lnTo>
              </a:path>
            </a:pathLst>
          </a:custGeom>
          <a:ln w="12700">
            <a:solidFill>
              <a:srgbClr val="319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4351" y="1922310"/>
            <a:ext cx="8368030" cy="0"/>
          </a:xfrm>
          <a:custGeom>
            <a:avLst/>
            <a:gdLst/>
            <a:ahLst/>
            <a:cxnLst/>
            <a:rect l="l" t="t" r="r" b="b"/>
            <a:pathLst>
              <a:path w="8368030">
                <a:moveTo>
                  <a:pt x="0" y="0"/>
                </a:moveTo>
                <a:lnTo>
                  <a:pt x="8367648" y="0"/>
                </a:lnTo>
              </a:path>
            </a:pathLst>
          </a:custGeom>
          <a:ln w="12700">
            <a:solidFill>
              <a:srgbClr val="319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4351" y="1274965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2117204" y="0"/>
                </a:moveTo>
                <a:lnTo>
                  <a:pt x="107911" y="0"/>
                </a:lnTo>
                <a:lnTo>
                  <a:pt x="65906" y="8479"/>
                </a:lnTo>
                <a:lnTo>
                  <a:pt x="31605" y="31605"/>
                </a:lnTo>
                <a:lnTo>
                  <a:pt x="8479" y="65906"/>
                </a:lnTo>
                <a:lnTo>
                  <a:pt x="0" y="107911"/>
                </a:lnTo>
                <a:lnTo>
                  <a:pt x="0" y="647344"/>
                </a:lnTo>
                <a:lnTo>
                  <a:pt x="2225116" y="647344"/>
                </a:lnTo>
                <a:lnTo>
                  <a:pt x="2225116" y="107911"/>
                </a:lnTo>
                <a:lnTo>
                  <a:pt x="2216636" y="65906"/>
                </a:lnTo>
                <a:lnTo>
                  <a:pt x="2193510" y="31605"/>
                </a:lnTo>
                <a:lnTo>
                  <a:pt x="2159209" y="8479"/>
                </a:lnTo>
                <a:lnTo>
                  <a:pt x="2117204" y="0"/>
                </a:lnTo>
                <a:close/>
              </a:path>
            </a:pathLst>
          </a:custGeom>
          <a:solidFill>
            <a:srgbClr val="55B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4351" y="1274965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107912" y="0"/>
                </a:moveTo>
                <a:lnTo>
                  <a:pt x="2117211" y="0"/>
                </a:lnTo>
                <a:lnTo>
                  <a:pt x="2159211" y="8480"/>
                </a:lnTo>
                <a:lnTo>
                  <a:pt x="2193512" y="31606"/>
                </a:lnTo>
                <a:lnTo>
                  <a:pt x="2216640" y="65908"/>
                </a:lnTo>
                <a:lnTo>
                  <a:pt x="2225121" y="107913"/>
                </a:lnTo>
                <a:lnTo>
                  <a:pt x="2225121" y="647349"/>
                </a:lnTo>
                <a:lnTo>
                  <a:pt x="0" y="647349"/>
                </a:lnTo>
                <a:lnTo>
                  <a:pt x="0" y="107913"/>
                </a:lnTo>
                <a:lnTo>
                  <a:pt x="8480" y="65908"/>
                </a:lnTo>
                <a:lnTo>
                  <a:pt x="31606" y="31606"/>
                </a:lnTo>
                <a:lnTo>
                  <a:pt x="65907" y="8480"/>
                </a:lnTo>
                <a:lnTo>
                  <a:pt x="107912" y="0"/>
                </a:lnTo>
                <a:close/>
              </a:path>
            </a:pathLst>
          </a:custGeom>
          <a:ln w="12700">
            <a:solidFill>
              <a:srgbClr val="40B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39285" y="1424940"/>
            <a:ext cx="19958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Kompetensi</a:t>
            </a:r>
            <a:r>
              <a:rPr sz="20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Teknis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47465" y="2790698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2117204" y="0"/>
                </a:moveTo>
                <a:lnTo>
                  <a:pt x="107911" y="0"/>
                </a:lnTo>
                <a:lnTo>
                  <a:pt x="65911" y="8479"/>
                </a:lnTo>
                <a:lnTo>
                  <a:pt x="31610" y="31605"/>
                </a:lnTo>
                <a:lnTo>
                  <a:pt x="8481" y="65906"/>
                </a:lnTo>
                <a:lnTo>
                  <a:pt x="0" y="107911"/>
                </a:lnTo>
                <a:lnTo>
                  <a:pt x="0" y="647344"/>
                </a:lnTo>
                <a:lnTo>
                  <a:pt x="2225128" y="647344"/>
                </a:lnTo>
                <a:lnTo>
                  <a:pt x="2225128" y="107911"/>
                </a:lnTo>
                <a:lnTo>
                  <a:pt x="2216647" y="65906"/>
                </a:lnTo>
                <a:lnTo>
                  <a:pt x="2193517" y="31605"/>
                </a:lnTo>
                <a:lnTo>
                  <a:pt x="2159211" y="8479"/>
                </a:lnTo>
                <a:lnTo>
                  <a:pt x="2117204" y="0"/>
                </a:lnTo>
                <a:close/>
              </a:path>
            </a:pathLst>
          </a:custGeom>
          <a:solidFill>
            <a:srgbClr val="FAA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7465" y="2790698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107912" y="0"/>
                </a:moveTo>
                <a:lnTo>
                  <a:pt x="2117211" y="0"/>
                </a:lnTo>
                <a:lnTo>
                  <a:pt x="2159211" y="8480"/>
                </a:lnTo>
                <a:lnTo>
                  <a:pt x="2193512" y="31606"/>
                </a:lnTo>
                <a:lnTo>
                  <a:pt x="2216640" y="65908"/>
                </a:lnTo>
                <a:lnTo>
                  <a:pt x="2225121" y="107913"/>
                </a:lnTo>
                <a:lnTo>
                  <a:pt x="2225121" y="647349"/>
                </a:lnTo>
                <a:lnTo>
                  <a:pt x="0" y="647349"/>
                </a:lnTo>
                <a:lnTo>
                  <a:pt x="0" y="107913"/>
                </a:lnTo>
                <a:lnTo>
                  <a:pt x="8480" y="65908"/>
                </a:lnTo>
                <a:lnTo>
                  <a:pt x="31606" y="31606"/>
                </a:lnTo>
                <a:lnTo>
                  <a:pt x="65907" y="8480"/>
                </a:lnTo>
                <a:lnTo>
                  <a:pt x="107912" y="0"/>
                </a:lnTo>
                <a:close/>
              </a:path>
            </a:pathLst>
          </a:custGeom>
          <a:ln w="12700">
            <a:solidFill>
              <a:srgbClr val="40B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2200" y="4282338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2117217" y="0"/>
                </a:moveTo>
                <a:lnTo>
                  <a:pt x="107911" y="0"/>
                </a:lnTo>
                <a:lnTo>
                  <a:pt x="65911" y="8479"/>
                </a:lnTo>
                <a:lnTo>
                  <a:pt x="31610" y="31605"/>
                </a:lnTo>
                <a:lnTo>
                  <a:pt x="8481" y="65906"/>
                </a:lnTo>
                <a:lnTo>
                  <a:pt x="0" y="107911"/>
                </a:lnTo>
                <a:lnTo>
                  <a:pt x="0" y="647344"/>
                </a:lnTo>
                <a:lnTo>
                  <a:pt x="2225128" y="647344"/>
                </a:lnTo>
                <a:lnTo>
                  <a:pt x="2225128" y="107911"/>
                </a:lnTo>
                <a:lnTo>
                  <a:pt x="2216647" y="65906"/>
                </a:lnTo>
                <a:lnTo>
                  <a:pt x="2193518" y="31605"/>
                </a:lnTo>
                <a:lnTo>
                  <a:pt x="2159217" y="8479"/>
                </a:lnTo>
                <a:lnTo>
                  <a:pt x="2117217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2200" y="4282338"/>
            <a:ext cx="2225675" cy="647700"/>
          </a:xfrm>
          <a:custGeom>
            <a:avLst/>
            <a:gdLst/>
            <a:ahLst/>
            <a:cxnLst/>
            <a:rect l="l" t="t" r="r" b="b"/>
            <a:pathLst>
              <a:path w="2225675" h="647700">
                <a:moveTo>
                  <a:pt x="107912" y="0"/>
                </a:moveTo>
                <a:lnTo>
                  <a:pt x="2117211" y="0"/>
                </a:lnTo>
                <a:lnTo>
                  <a:pt x="2159211" y="8480"/>
                </a:lnTo>
                <a:lnTo>
                  <a:pt x="2193512" y="31606"/>
                </a:lnTo>
                <a:lnTo>
                  <a:pt x="2216640" y="65908"/>
                </a:lnTo>
                <a:lnTo>
                  <a:pt x="2225121" y="107913"/>
                </a:lnTo>
                <a:lnTo>
                  <a:pt x="2225121" y="647349"/>
                </a:lnTo>
                <a:lnTo>
                  <a:pt x="0" y="647349"/>
                </a:lnTo>
                <a:lnTo>
                  <a:pt x="0" y="107913"/>
                </a:lnTo>
                <a:lnTo>
                  <a:pt x="8480" y="65908"/>
                </a:lnTo>
                <a:lnTo>
                  <a:pt x="31606" y="31606"/>
                </a:lnTo>
                <a:lnTo>
                  <a:pt x="65907" y="8480"/>
                </a:lnTo>
                <a:lnTo>
                  <a:pt x="107912" y="0"/>
                </a:lnTo>
                <a:close/>
              </a:path>
            </a:pathLst>
          </a:custGeom>
          <a:ln w="12700">
            <a:solidFill>
              <a:srgbClr val="40BA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38321" y="2046732"/>
            <a:ext cx="7317105" cy="38842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4135" marR="3616325" algn="just">
              <a:lnSpc>
                <a:spcPct val="89300"/>
              </a:lnSpc>
              <a:spcBef>
                <a:spcPts val="280"/>
              </a:spcBef>
            </a:pPr>
            <a:r>
              <a:rPr sz="1400" b="1" spc="-60" dirty="0">
                <a:latin typeface="Arial"/>
                <a:cs typeface="Arial"/>
              </a:rPr>
              <a:t>Pengetahuan, </a:t>
            </a:r>
            <a:r>
              <a:rPr sz="1400" b="1" spc="-45" dirty="0">
                <a:latin typeface="Arial"/>
                <a:cs typeface="Arial"/>
              </a:rPr>
              <a:t>keterampilan, </a:t>
            </a:r>
            <a:r>
              <a:rPr sz="1400" b="1" spc="-75" dirty="0">
                <a:latin typeface="Arial"/>
                <a:cs typeface="Arial"/>
              </a:rPr>
              <a:t>dan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sikap/perilaku  </a:t>
            </a:r>
            <a:r>
              <a:rPr sz="1400" b="1" spc="-75" dirty="0">
                <a:latin typeface="Arial"/>
                <a:cs typeface="Arial"/>
              </a:rPr>
              <a:t>yang </a:t>
            </a:r>
            <a:r>
              <a:rPr sz="1400" b="1" spc="-50" dirty="0">
                <a:latin typeface="Arial"/>
                <a:cs typeface="Arial"/>
              </a:rPr>
              <a:t>dapat </a:t>
            </a:r>
            <a:r>
              <a:rPr sz="1400" b="1" spc="-30" dirty="0">
                <a:latin typeface="Arial"/>
                <a:cs typeface="Arial"/>
              </a:rPr>
              <a:t>diamati,</a:t>
            </a:r>
            <a:r>
              <a:rPr sz="1400" b="1" spc="-28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diukur, </a:t>
            </a:r>
            <a:r>
              <a:rPr sz="1400" b="1" spc="-75" dirty="0">
                <a:latin typeface="Arial"/>
                <a:cs typeface="Arial"/>
              </a:rPr>
              <a:t>dan </a:t>
            </a:r>
            <a:r>
              <a:rPr sz="1400" b="1" spc="-70" dirty="0">
                <a:latin typeface="Arial"/>
                <a:cs typeface="Arial"/>
              </a:rPr>
              <a:t>dikembangkan  </a:t>
            </a:r>
            <a:r>
              <a:rPr sz="1400" b="1" spc="-75" dirty="0">
                <a:latin typeface="Arial"/>
                <a:cs typeface="Arial"/>
              </a:rPr>
              <a:t>yg </a:t>
            </a:r>
            <a:r>
              <a:rPr sz="1400" b="1" spc="-85" dirty="0">
                <a:latin typeface="Arial"/>
                <a:cs typeface="Arial"/>
              </a:rPr>
              <a:t>spesifik </a:t>
            </a:r>
            <a:r>
              <a:rPr sz="1400" b="1" spc="-55" dirty="0">
                <a:latin typeface="Arial"/>
                <a:cs typeface="Arial"/>
              </a:rPr>
              <a:t>berkaitan </a:t>
            </a:r>
            <a:r>
              <a:rPr sz="1400" b="1" spc="-85" dirty="0">
                <a:latin typeface="Arial"/>
                <a:cs typeface="Arial"/>
              </a:rPr>
              <a:t>dg </a:t>
            </a:r>
            <a:r>
              <a:rPr sz="1400" b="1" spc="-75" dirty="0">
                <a:latin typeface="Arial"/>
                <a:cs typeface="Arial"/>
              </a:rPr>
              <a:t>bidang </a:t>
            </a:r>
            <a:r>
              <a:rPr sz="1400" b="1" spc="-65" dirty="0">
                <a:latin typeface="Arial"/>
                <a:cs typeface="Arial"/>
              </a:rPr>
              <a:t>teknis</a:t>
            </a:r>
            <a:r>
              <a:rPr sz="1400" b="1" spc="-25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jabatan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88595" marR="5854065" algn="ctr">
              <a:lnSpc>
                <a:spcPts val="2210"/>
              </a:lnSpc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1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Manajerial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1510"/>
              </a:lnSpc>
            </a:pPr>
            <a:r>
              <a:rPr sz="1400" b="1" spc="-60" dirty="0">
                <a:latin typeface="Arial"/>
                <a:cs typeface="Arial"/>
              </a:rPr>
              <a:t>Pengetahuan,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keterampilan,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dan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sikap/perilaku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yang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dapat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diamati,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diukur,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dan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dikembangkan  </a:t>
            </a:r>
            <a:r>
              <a:rPr sz="1400" b="1" spc="-30" dirty="0">
                <a:latin typeface="Arial"/>
                <a:cs typeface="Arial"/>
              </a:rPr>
              <a:t>utk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memimpin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dan/atau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mengelola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unit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90" dirty="0">
                <a:latin typeface="Arial"/>
                <a:cs typeface="Arial"/>
              </a:rPr>
              <a:t>organisasi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69215" marR="5765800" algn="ctr">
              <a:lnSpc>
                <a:spcPct val="100000"/>
              </a:lnSpc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Kompetensi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Sosial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kultural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91400"/>
              </a:lnSpc>
            </a:pPr>
            <a:r>
              <a:rPr sz="1400" b="1" spc="-60" dirty="0">
                <a:latin typeface="Arial"/>
                <a:cs typeface="Arial"/>
              </a:rPr>
              <a:t>Pengetahuan,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keterampilan,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dan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sikap/perilaku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yang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dapat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diamati,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diukur,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dan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dikembangkan  </a:t>
            </a:r>
            <a:r>
              <a:rPr sz="1400" b="1" spc="-25" dirty="0">
                <a:latin typeface="Arial"/>
                <a:cs typeface="Arial"/>
              </a:rPr>
              <a:t>terkait </a:t>
            </a:r>
            <a:r>
              <a:rPr sz="1400" b="1" spc="-85" dirty="0">
                <a:latin typeface="Arial"/>
                <a:cs typeface="Arial"/>
              </a:rPr>
              <a:t>dg </a:t>
            </a:r>
            <a:r>
              <a:rPr sz="1400" b="1" spc="-70" dirty="0">
                <a:latin typeface="Arial"/>
                <a:cs typeface="Arial"/>
              </a:rPr>
              <a:t>pengalaman </a:t>
            </a:r>
            <a:r>
              <a:rPr sz="1400" b="1" spc="-65" dirty="0">
                <a:latin typeface="Arial"/>
                <a:cs typeface="Arial"/>
              </a:rPr>
              <a:t>berinteraksi </a:t>
            </a:r>
            <a:r>
              <a:rPr sz="1400" b="1" spc="-85" dirty="0">
                <a:latin typeface="Arial"/>
                <a:cs typeface="Arial"/>
              </a:rPr>
              <a:t>dg </a:t>
            </a:r>
            <a:r>
              <a:rPr sz="1400" b="1" spc="-65" dirty="0">
                <a:latin typeface="Arial"/>
                <a:cs typeface="Arial"/>
              </a:rPr>
              <a:t>masyarakat </a:t>
            </a:r>
            <a:r>
              <a:rPr sz="1400" b="1" spc="-60" dirty="0">
                <a:latin typeface="Arial"/>
                <a:cs typeface="Arial"/>
              </a:rPr>
              <a:t>majemuk dlm hal </a:t>
            </a:r>
            <a:r>
              <a:rPr sz="1400" b="1" spc="-50" dirty="0">
                <a:latin typeface="Arial"/>
                <a:cs typeface="Arial"/>
              </a:rPr>
              <a:t>agama, </a:t>
            </a:r>
            <a:r>
              <a:rPr sz="1400" b="1" spc="-110" dirty="0">
                <a:latin typeface="Arial"/>
                <a:cs typeface="Arial"/>
              </a:rPr>
              <a:t>suku </a:t>
            </a:r>
            <a:r>
              <a:rPr sz="1400" b="1" spc="-45" dirty="0">
                <a:latin typeface="Arial"/>
                <a:cs typeface="Arial"/>
              </a:rPr>
              <a:t>&amp; </a:t>
            </a:r>
            <a:r>
              <a:rPr sz="1400" b="1" spc="-55" dirty="0">
                <a:latin typeface="Arial"/>
                <a:cs typeface="Arial"/>
              </a:rPr>
              <a:t>budaya,  </a:t>
            </a:r>
            <a:r>
              <a:rPr sz="1400" b="1" spc="-50" dirty="0">
                <a:latin typeface="Arial"/>
                <a:cs typeface="Arial"/>
              </a:rPr>
              <a:t>perilaku,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wawasan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kebangsaan,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etika,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nilai2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moral,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emosi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&amp;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0" dirty="0">
                <a:latin typeface="Arial"/>
                <a:cs typeface="Arial"/>
              </a:rPr>
              <a:t>prinsip,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yg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hrs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75" dirty="0">
                <a:latin typeface="Arial"/>
                <a:cs typeface="Arial"/>
              </a:rPr>
              <a:t>dipenuhi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oleh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setiap  </a:t>
            </a:r>
            <a:r>
              <a:rPr sz="1400" b="1" spc="-75" dirty="0">
                <a:latin typeface="Arial"/>
                <a:cs typeface="Arial"/>
              </a:rPr>
              <a:t>pemegang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jabatan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utk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memperoleh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80" dirty="0">
                <a:latin typeface="Arial"/>
                <a:cs typeface="Arial"/>
              </a:rPr>
              <a:t>hasil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60" dirty="0">
                <a:latin typeface="Arial"/>
                <a:cs typeface="Arial"/>
              </a:rPr>
              <a:t>kerja</a:t>
            </a:r>
            <a:r>
              <a:rPr sz="1400" b="1" spc="-105" dirty="0">
                <a:latin typeface="Arial"/>
                <a:cs typeface="Arial"/>
              </a:rPr>
              <a:t> sesuai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85" dirty="0">
                <a:latin typeface="Arial"/>
                <a:cs typeface="Arial"/>
              </a:rPr>
              <a:t>dg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peran,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65" dirty="0">
                <a:latin typeface="Arial"/>
                <a:cs typeface="Arial"/>
              </a:rPr>
              <a:t>fungsi,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&amp;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jabatan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4671" y="1274063"/>
            <a:ext cx="3523487" cy="2206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91CB-DF5B-4006-9C15-27D579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502" y="955547"/>
            <a:ext cx="2756534" cy="615553"/>
          </a:xfrm>
        </p:spPr>
        <p:txBody>
          <a:bodyPr/>
          <a:lstStyle/>
          <a:p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Manajerial</a:t>
            </a:r>
            <a:r>
              <a:rPr lang="en-GB" dirty="0"/>
              <a:t>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50E71-BB53-4B2F-8BCF-EA8D05C6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16" y="1837435"/>
            <a:ext cx="7174230" cy="27699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0CC3F20-CC8A-46C7-89A1-E85F9782C055}"/>
              </a:ext>
            </a:extLst>
          </p:cNvPr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A86BAB-CC2D-41BE-BE07-8BC33C07B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00709"/>
              </p:ext>
            </p:extLst>
          </p:nvPr>
        </p:nvGraphicFramePr>
        <p:xfrm>
          <a:off x="3962400" y="1828199"/>
          <a:ext cx="6629400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911">
                  <a:extLst>
                    <a:ext uri="{9D8B030D-6E8A-4147-A177-3AD203B41FA5}">
                      <a16:colId xmlns:a16="http://schemas.microsoft.com/office/drawing/2014/main" val="2604057530"/>
                    </a:ext>
                  </a:extLst>
                </a:gridCol>
                <a:gridCol w="6037489">
                  <a:extLst>
                    <a:ext uri="{9D8B030D-6E8A-4147-A177-3AD203B41FA5}">
                      <a16:colId xmlns:a16="http://schemas.microsoft.com/office/drawing/2014/main" val="442363016"/>
                    </a:ext>
                  </a:extLst>
                </a:gridCol>
              </a:tblGrid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No. 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 err="1">
                          <a:effectLst/>
                        </a:rPr>
                        <a:t>Kompetensi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215717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1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Integritas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033499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2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Kerjasama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889244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3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 dirty="0" err="1">
                          <a:effectLst/>
                        </a:rPr>
                        <a:t>Komunikasi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769564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4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Orientasi pada Hasil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029637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5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Pelayanan Publik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322510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6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Pengembangan Diri dan Orang Lain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229641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7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>
                          <a:effectLst/>
                        </a:rPr>
                        <a:t>Mengelola Perubahan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457193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>
                          <a:effectLst/>
                        </a:rPr>
                        <a:t>8</a:t>
                      </a:r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2800" u="none" strike="noStrike" dirty="0" err="1">
                          <a:effectLst/>
                        </a:rPr>
                        <a:t>Pengambilan</a:t>
                      </a:r>
                      <a:r>
                        <a:rPr lang="en-ID" sz="2800" u="none" strike="noStrike" dirty="0">
                          <a:effectLst/>
                        </a:rPr>
                        <a:t> Keputusan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03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1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91CB-DF5B-4006-9C15-27D5798A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502" y="955547"/>
            <a:ext cx="2756534" cy="615553"/>
          </a:xfrm>
        </p:spPr>
        <p:txBody>
          <a:bodyPr/>
          <a:lstStyle/>
          <a:p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Kultural</a:t>
            </a:r>
            <a:r>
              <a:rPr lang="en-GB" dirty="0"/>
              <a:t> dan </a:t>
            </a:r>
            <a:r>
              <a:rPr lang="en-GB" dirty="0" err="1"/>
              <a:t>Teknis</a:t>
            </a:r>
            <a:r>
              <a:rPr lang="en-GB" dirty="0"/>
              <a:t> 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50E71-BB53-4B2F-8BCF-EA8D05C6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16" y="1837435"/>
            <a:ext cx="7174230" cy="27699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0CC3F20-CC8A-46C7-89A1-E85F9782C055}"/>
              </a:ext>
            </a:extLst>
          </p:cNvPr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A86BAB-CC2D-41BE-BE07-8BC33C07B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61074"/>
              </p:ext>
            </p:extLst>
          </p:nvPr>
        </p:nvGraphicFramePr>
        <p:xfrm>
          <a:off x="3962400" y="1828199"/>
          <a:ext cx="6629400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911">
                  <a:extLst>
                    <a:ext uri="{9D8B030D-6E8A-4147-A177-3AD203B41FA5}">
                      <a16:colId xmlns:a16="http://schemas.microsoft.com/office/drawing/2014/main" val="2604057530"/>
                    </a:ext>
                  </a:extLst>
                </a:gridCol>
                <a:gridCol w="6037489">
                  <a:extLst>
                    <a:ext uri="{9D8B030D-6E8A-4147-A177-3AD203B41FA5}">
                      <a16:colId xmlns:a16="http://schemas.microsoft.com/office/drawing/2014/main" val="442363016"/>
                    </a:ext>
                  </a:extLst>
                </a:gridCol>
              </a:tblGrid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No. 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 err="1">
                          <a:effectLst/>
                        </a:rPr>
                        <a:t>Kompetensi</a:t>
                      </a:r>
                      <a:r>
                        <a:rPr lang="en-ID" sz="2800" u="none" strike="noStrike" dirty="0">
                          <a:effectLst/>
                        </a:rPr>
                        <a:t> </a:t>
                      </a:r>
                      <a:r>
                        <a:rPr lang="en-ID" sz="2800" u="none" strike="noStrike" dirty="0" err="1">
                          <a:effectLst/>
                        </a:rPr>
                        <a:t>Sosial</a:t>
                      </a:r>
                      <a:r>
                        <a:rPr lang="en-ID" sz="2800" u="none" strike="noStrike" dirty="0">
                          <a:effectLst/>
                        </a:rPr>
                        <a:t> </a:t>
                      </a:r>
                      <a:r>
                        <a:rPr lang="en-ID" sz="2800" u="none" strike="noStrike" dirty="0" err="1">
                          <a:effectLst/>
                        </a:rPr>
                        <a:t>Kultural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215717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r>
                        <a:rPr lang="en-ID" sz="2800" u="none" strike="noStrike" dirty="0">
                          <a:effectLst/>
                        </a:rPr>
                        <a:t>1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Perekat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Bangsa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033499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889244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769564"/>
                  </a:ext>
                </a:extLst>
              </a:tr>
              <a:tr h="432555">
                <a:tc>
                  <a:txBody>
                    <a:bodyPr/>
                    <a:lstStyle/>
                    <a:p>
                      <a:pPr algn="ctr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4029637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Kompetensi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Teknis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322510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Disusun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oleh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masing-masing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K/L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sesuai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229641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Dengan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Kebutuhan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Organisasi</a:t>
                      </a:r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0457193"/>
                  </a:ext>
                </a:extLst>
              </a:tr>
              <a:tr h="411957">
                <a:tc>
                  <a:txBody>
                    <a:bodyPr/>
                    <a:lstStyle/>
                    <a:p>
                      <a:pPr algn="ctr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03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4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261" y="4144352"/>
            <a:ext cx="2735580" cy="2247265"/>
          </a:xfrm>
          <a:custGeom>
            <a:avLst/>
            <a:gdLst/>
            <a:ahLst/>
            <a:cxnLst/>
            <a:rect l="l" t="t" r="r" b="b"/>
            <a:pathLst>
              <a:path w="2735579" h="2247265">
                <a:moveTo>
                  <a:pt x="2735059" y="0"/>
                </a:moveTo>
                <a:lnTo>
                  <a:pt x="374459" y="0"/>
                </a:lnTo>
                <a:lnTo>
                  <a:pt x="327488" y="2917"/>
                </a:lnTo>
                <a:lnTo>
                  <a:pt x="282258" y="11436"/>
                </a:lnTo>
                <a:lnTo>
                  <a:pt x="239120" y="25205"/>
                </a:lnTo>
                <a:lnTo>
                  <a:pt x="198424" y="43874"/>
                </a:lnTo>
                <a:lnTo>
                  <a:pt x="160523" y="67091"/>
                </a:lnTo>
                <a:lnTo>
                  <a:pt x="125766" y="94505"/>
                </a:lnTo>
                <a:lnTo>
                  <a:pt x="94505" y="125766"/>
                </a:lnTo>
                <a:lnTo>
                  <a:pt x="67091" y="160523"/>
                </a:lnTo>
                <a:lnTo>
                  <a:pt x="43874" y="198424"/>
                </a:lnTo>
                <a:lnTo>
                  <a:pt x="25205" y="239120"/>
                </a:lnTo>
                <a:lnTo>
                  <a:pt x="11436" y="282258"/>
                </a:lnTo>
                <a:lnTo>
                  <a:pt x="2917" y="327488"/>
                </a:lnTo>
                <a:lnTo>
                  <a:pt x="0" y="374459"/>
                </a:lnTo>
                <a:lnTo>
                  <a:pt x="0" y="1872293"/>
                </a:lnTo>
                <a:lnTo>
                  <a:pt x="2917" y="1919266"/>
                </a:lnTo>
                <a:lnTo>
                  <a:pt x="11436" y="1964497"/>
                </a:lnTo>
                <a:lnTo>
                  <a:pt x="25205" y="2007637"/>
                </a:lnTo>
                <a:lnTo>
                  <a:pt x="43874" y="2048333"/>
                </a:lnTo>
                <a:lnTo>
                  <a:pt x="67091" y="2086236"/>
                </a:lnTo>
                <a:lnTo>
                  <a:pt x="94505" y="2120993"/>
                </a:lnTo>
                <a:lnTo>
                  <a:pt x="125766" y="2152255"/>
                </a:lnTo>
                <a:lnTo>
                  <a:pt x="160523" y="2179670"/>
                </a:lnTo>
                <a:lnTo>
                  <a:pt x="198424" y="2202887"/>
                </a:lnTo>
                <a:lnTo>
                  <a:pt x="239120" y="2221556"/>
                </a:lnTo>
                <a:lnTo>
                  <a:pt x="282258" y="2235325"/>
                </a:lnTo>
                <a:lnTo>
                  <a:pt x="327488" y="2243844"/>
                </a:lnTo>
                <a:lnTo>
                  <a:pt x="374459" y="2246762"/>
                </a:lnTo>
                <a:lnTo>
                  <a:pt x="2735059" y="2246762"/>
                </a:lnTo>
                <a:lnTo>
                  <a:pt x="27350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2261" y="4144343"/>
            <a:ext cx="2735580" cy="2247265"/>
          </a:xfrm>
          <a:custGeom>
            <a:avLst/>
            <a:gdLst/>
            <a:ahLst/>
            <a:cxnLst/>
            <a:rect l="l" t="t" r="r" b="b"/>
            <a:pathLst>
              <a:path w="2735579" h="2247265">
                <a:moveTo>
                  <a:pt x="0" y="1872303"/>
                </a:moveTo>
                <a:lnTo>
                  <a:pt x="0" y="374470"/>
                </a:lnTo>
                <a:lnTo>
                  <a:pt x="2917" y="327498"/>
                </a:lnTo>
                <a:lnTo>
                  <a:pt x="11436" y="282267"/>
                </a:lnTo>
                <a:lnTo>
                  <a:pt x="25205" y="239128"/>
                </a:lnTo>
                <a:lnTo>
                  <a:pt x="43874" y="198431"/>
                </a:lnTo>
                <a:lnTo>
                  <a:pt x="67092" y="160529"/>
                </a:lnTo>
                <a:lnTo>
                  <a:pt x="94507" y="125771"/>
                </a:lnTo>
                <a:lnTo>
                  <a:pt x="125768" y="94509"/>
                </a:lnTo>
                <a:lnTo>
                  <a:pt x="160526" y="67093"/>
                </a:lnTo>
                <a:lnTo>
                  <a:pt x="198428" y="43875"/>
                </a:lnTo>
                <a:lnTo>
                  <a:pt x="239125" y="25206"/>
                </a:lnTo>
                <a:lnTo>
                  <a:pt x="282264" y="11436"/>
                </a:lnTo>
                <a:lnTo>
                  <a:pt x="327495" y="2917"/>
                </a:lnTo>
                <a:lnTo>
                  <a:pt x="374468" y="0"/>
                </a:lnTo>
                <a:lnTo>
                  <a:pt x="2735071" y="0"/>
                </a:lnTo>
                <a:lnTo>
                  <a:pt x="2735071" y="2246771"/>
                </a:lnTo>
                <a:lnTo>
                  <a:pt x="374468" y="2246771"/>
                </a:lnTo>
                <a:lnTo>
                  <a:pt x="327495" y="2243853"/>
                </a:lnTo>
                <a:lnTo>
                  <a:pt x="282264" y="2235334"/>
                </a:lnTo>
                <a:lnTo>
                  <a:pt x="239125" y="2221565"/>
                </a:lnTo>
                <a:lnTo>
                  <a:pt x="198428" y="2202896"/>
                </a:lnTo>
                <a:lnTo>
                  <a:pt x="160526" y="2179679"/>
                </a:lnTo>
                <a:lnTo>
                  <a:pt x="125768" y="2152264"/>
                </a:lnTo>
                <a:lnTo>
                  <a:pt x="94507" y="2121002"/>
                </a:lnTo>
                <a:lnTo>
                  <a:pt x="67092" y="2086244"/>
                </a:lnTo>
                <a:lnTo>
                  <a:pt x="43874" y="2048342"/>
                </a:lnTo>
                <a:lnTo>
                  <a:pt x="25205" y="2007646"/>
                </a:lnTo>
                <a:lnTo>
                  <a:pt x="11436" y="1964506"/>
                </a:lnTo>
                <a:lnTo>
                  <a:pt x="2917" y="1919275"/>
                </a:lnTo>
                <a:lnTo>
                  <a:pt x="0" y="1872303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75379" y="4240276"/>
            <a:ext cx="254381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latin typeface="Georgia"/>
                <a:cs typeface="Georgia"/>
              </a:rPr>
              <a:t>pelatihan </a:t>
            </a:r>
            <a:r>
              <a:rPr sz="1000" spc="55" dirty="0">
                <a:latin typeface="Georgia"/>
                <a:cs typeface="Georgia"/>
              </a:rPr>
              <a:t>struktural </a:t>
            </a:r>
            <a:r>
              <a:rPr sz="1000" spc="45" dirty="0">
                <a:latin typeface="Georgia"/>
                <a:cs typeface="Georgia"/>
              </a:rPr>
              <a:t>kepemimpinan;  pelatihan</a:t>
            </a:r>
            <a:r>
              <a:rPr sz="1000" spc="80" dirty="0">
                <a:latin typeface="Georgia"/>
                <a:cs typeface="Georgia"/>
              </a:rPr>
              <a:t> </a:t>
            </a:r>
            <a:r>
              <a:rPr sz="1000" spc="35" dirty="0">
                <a:latin typeface="Georgia"/>
                <a:cs typeface="Georgia"/>
              </a:rPr>
              <a:t>manajerial;</a:t>
            </a:r>
            <a:endParaRPr sz="1000">
              <a:latin typeface="Georgia"/>
              <a:cs typeface="Georgia"/>
            </a:endParaRPr>
          </a:p>
          <a:p>
            <a:pPr marL="12700" marR="958215">
              <a:lnSpc>
                <a:spcPct val="100000"/>
              </a:lnSpc>
            </a:pPr>
            <a:r>
              <a:rPr sz="1000" spc="45" dirty="0">
                <a:latin typeface="Georgia"/>
                <a:cs typeface="Georgia"/>
              </a:rPr>
              <a:t>pelatihan teknis;  pelatihan </a:t>
            </a:r>
            <a:r>
              <a:rPr sz="1000" spc="40" dirty="0">
                <a:latin typeface="Georgia"/>
                <a:cs typeface="Georgia"/>
              </a:rPr>
              <a:t>fungsional;  </a:t>
            </a:r>
            <a:r>
              <a:rPr sz="1000" spc="45" dirty="0">
                <a:latin typeface="Georgia"/>
                <a:cs typeface="Georgia"/>
              </a:rPr>
              <a:t>pelatihan sosial</a:t>
            </a:r>
            <a:r>
              <a:rPr sz="1000" spc="95" dirty="0">
                <a:latin typeface="Georgia"/>
                <a:cs typeface="Georgia"/>
              </a:rPr>
              <a:t> </a:t>
            </a:r>
            <a:r>
              <a:rPr sz="1000" spc="45" dirty="0">
                <a:latin typeface="Georgia"/>
                <a:cs typeface="Georgia"/>
              </a:rPr>
              <a:t>kultural;</a:t>
            </a:r>
            <a:endParaRPr sz="1000">
              <a:latin typeface="Georgia"/>
              <a:cs typeface="Georgia"/>
            </a:endParaRPr>
          </a:p>
          <a:p>
            <a:pPr marL="12700" marR="529590">
              <a:lnSpc>
                <a:spcPct val="100000"/>
              </a:lnSpc>
            </a:pPr>
            <a:r>
              <a:rPr sz="1000" spc="55" dirty="0">
                <a:latin typeface="Georgia"/>
                <a:cs typeface="Georgia"/>
              </a:rPr>
              <a:t>seminar/konferensi/sarasehan;  </a:t>
            </a:r>
            <a:r>
              <a:rPr sz="1000" i="1" spc="30" dirty="0">
                <a:latin typeface="Georgia"/>
                <a:cs typeface="Georgia"/>
              </a:rPr>
              <a:t>workshop </a:t>
            </a:r>
            <a:r>
              <a:rPr sz="1000" spc="65" dirty="0">
                <a:latin typeface="Georgia"/>
                <a:cs typeface="Georgia"/>
              </a:rPr>
              <a:t>atau </a:t>
            </a:r>
            <a:r>
              <a:rPr sz="1000" spc="45" dirty="0">
                <a:latin typeface="Georgia"/>
                <a:cs typeface="Georgia"/>
              </a:rPr>
              <a:t>lokakarya;  </a:t>
            </a:r>
            <a:r>
              <a:rPr sz="1000" spc="70" dirty="0">
                <a:latin typeface="Georgia"/>
                <a:cs typeface="Georgia"/>
              </a:rPr>
              <a:t>kursus;</a:t>
            </a:r>
            <a:endParaRPr sz="1000">
              <a:latin typeface="Georgia"/>
              <a:cs typeface="Georgia"/>
            </a:endParaRPr>
          </a:p>
          <a:p>
            <a:pPr marL="12700" marR="1211580">
              <a:lnSpc>
                <a:spcPct val="100000"/>
              </a:lnSpc>
            </a:pPr>
            <a:r>
              <a:rPr sz="1000" spc="45" dirty="0">
                <a:latin typeface="Georgia"/>
                <a:cs typeface="Georgia"/>
              </a:rPr>
              <a:t>penataran;  bimbingan teknis;  sosialisasi;</a:t>
            </a:r>
            <a:r>
              <a:rPr sz="1000" spc="20" dirty="0">
                <a:latin typeface="Georgia"/>
                <a:cs typeface="Georgia"/>
              </a:rPr>
              <a:t> </a:t>
            </a:r>
            <a:r>
              <a:rPr sz="1000" spc="70" dirty="0">
                <a:latin typeface="Georgia"/>
                <a:cs typeface="Georgia"/>
              </a:rPr>
              <a:t>dan/atau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ts val="1100"/>
              </a:lnSpc>
              <a:spcBef>
                <a:spcPts val="215"/>
              </a:spcBef>
            </a:pPr>
            <a:r>
              <a:rPr sz="1000" spc="40" dirty="0">
                <a:latin typeface="Georgia"/>
                <a:cs typeface="Georgia"/>
              </a:rPr>
              <a:t>jalur </a:t>
            </a:r>
            <a:r>
              <a:rPr sz="1000" spc="45" dirty="0">
                <a:latin typeface="Georgia"/>
                <a:cs typeface="Georgia"/>
              </a:rPr>
              <a:t>Pengembangan </a:t>
            </a:r>
            <a:r>
              <a:rPr sz="1000" spc="40" dirty="0">
                <a:latin typeface="Georgia"/>
                <a:cs typeface="Georgia"/>
              </a:rPr>
              <a:t>Kompetensi </a:t>
            </a:r>
            <a:r>
              <a:rPr sz="1000" spc="50" dirty="0">
                <a:latin typeface="Georgia"/>
                <a:cs typeface="Georgia"/>
              </a:rPr>
              <a:t>dalam  </a:t>
            </a:r>
            <a:r>
              <a:rPr sz="1000" spc="60" dirty="0">
                <a:latin typeface="Georgia"/>
                <a:cs typeface="Georgia"/>
              </a:rPr>
              <a:t>bentuk </a:t>
            </a:r>
            <a:r>
              <a:rPr sz="1000" spc="45" dirty="0">
                <a:latin typeface="Georgia"/>
                <a:cs typeface="Georgia"/>
              </a:rPr>
              <a:t>pelatihan </a:t>
            </a:r>
            <a:r>
              <a:rPr sz="1000" spc="50" dirty="0">
                <a:latin typeface="Georgia"/>
                <a:cs typeface="Georgia"/>
              </a:rPr>
              <a:t>klasikal</a:t>
            </a:r>
            <a:r>
              <a:rPr sz="1000" spc="145" dirty="0">
                <a:latin typeface="Georgia"/>
                <a:cs typeface="Georgia"/>
              </a:rPr>
              <a:t> </a:t>
            </a:r>
            <a:r>
              <a:rPr sz="1000" spc="45" dirty="0">
                <a:latin typeface="Georgia"/>
                <a:cs typeface="Georgia"/>
              </a:rPr>
              <a:t>lainnya.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73568" y="4137685"/>
            <a:ext cx="3601720" cy="2247265"/>
          </a:xfrm>
          <a:custGeom>
            <a:avLst/>
            <a:gdLst/>
            <a:ahLst/>
            <a:cxnLst/>
            <a:rect l="l" t="t" r="r" b="b"/>
            <a:pathLst>
              <a:path w="3601720" h="2247265">
                <a:moveTo>
                  <a:pt x="3227108" y="0"/>
                </a:moveTo>
                <a:lnTo>
                  <a:pt x="0" y="0"/>
                </a:lnTo>
                <a:lnTo>
                  <a:pt x="0" y="2246773"/>
                </a:lnTo>
                <a:lnTo>
                  <a:pt x="3227108" y="2246773"/>
                </a:lnTo>
                <a:lnTo>
                  <a:pt x="3274079" y="2243855"/>
                </a:lnTo>
                <a:lnTo>
                  <a:pt x="3319310" y="2235336"/>
                </a:lnTo>
                <a:lnTo>
                  <a:pt x="3362449" y="2221567"/>
                </a:lnTo>
                <a:lnTo>
                  <a:pt x="3403145" y="2202898"/>
                </a:lnTo>
                <a:lnTo>
                  <a:pt x="3441048" y="2179681"/>
                </a:lnTo>
                <a:lnTo>
                  <a:pt x="3475806" y="2152266"/>
                </a:lnTo>
                <a:lnTo>
                  <a:pt x="3507069" y="2121004"/>
                </a:lnTo>
                <a:lnTo>
                  <a:pt x="3534485" y="2086247"/>
                </a:lnTo>
                <a:lnTo>
                  <a:pt x="3557703" y="2048345"/>
                </a:lnTo>
                <a:lnTo>
                  <a:pt x="3576373" y="2007648"/>
                </a:lnTo>
                <a:lnTo>
                  <a:pt x="3590143" y="1964509"/>
                </a:lnTo>
                <a:lnTo>
                  <a:pt x="3598662" y="1919278"/>
                </a:lnTo>
                <a:lnTo>
                  <a:pt x="3601580" y="1872306"/>
                </a:lnTo>
                <a:lnTo>
                  <a:pt x="3601580" y="374472"/>
                </a:lnTo>
                <a:lnTo>
                  <a:pt x="3598662" y="327500"/>
                </a:lnTo>
                <a:lnTo>
                  <a:pt x="3590143" y="282270"/>
                </a:lnTo>
                <a:lnTo>
                  <a:pt x="3576373" y="239131"/>
                </a:lnTo>
                <a:lnTo>
                  <a:pt x="3557703" y="198434"/>
                </a:lnTo>
                <a:lnTo>
                  <a:pt x="3534485" y="160531"/>
                </a:lnTo>
                <a:lnTo>
                  <a:pt x="3507069" y="125773"/>
                </a:lnTo>
                <a:lnTo>
                  <a:pt x="3475806" y="94511"/>
                </a:lnTo>
                <a:lnTo>
                  <a:pt x="3441048" y="67095"/>
                </a:lnTo>
                <a:lnTo>
                  <a:pt x="3403145" y="43876"/>
                </a:lnTo>
                <a:lnTo>
                  <a:pt x="3362449" y="25207"/>
                </a:lnTo>
                <a:lnTo>
                  <a:pt x="3319310" y="11437"/>
                </a:lnTo>
                <a:lnTo>
                  <a:pt x="3274079" y="2917"/>
                </a:lnTo>
                <a:lnTo>
                  <a:pt x="3227108" y="0"/>
                </a:lnTo>
                <a:close/>
              </a:path>
            </a:pathLst>
          </a:custGeom>
          <a:solidFill>
            <a:srgbClr val="E68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3566" y="4137685"/>
            <a:ext cx="3601720" cy="2247265"/>
          </a:xfrm>
          <a:custGeom>
            <a:avLst/>
            <a:gdLst/>
            <a:ahLst/>
            <a:cxnLst/>
            <a:rect l="l" t="t" r="r" b="b"/>
            <a:pathLst>
              <a:path w="3601720" h="2247265">
                <a:moveTo>
                  <a:pt x="3601582" y="374467"/>
                </a:moveTo>
                <a:lnTo>
                  <a:pt x="3601582" y="1872301"/>
                </a:lnTo>
                <a:lnTo>
                  <a:pt x="3598664" y="1919273"/>
                </a:lnTo>
                <a:lnTo>
                  <a:pt x="3590145" y="1964504"/>
                </a:lnTo>
                <a:lnTo>
                  <a:pt x="3576376" y="2007643"/>
                </a:lnTo>
                <a:lnTo>
                  <a:pt x="3557707" y="2048339"/>
                </a:lnTo>
                <a:lnTo>
                  <a:pt x="3534489" y="2086242"/>
                </a:lnTo>
                <a:lnTo>
                  <a:pt x="3507074" y="2121000"/>
                </a:lnTo>
                <a:lnTo>
                  <a:pt x="3475813" y="2152262"/>
                </a:lnTo>
                <a:lnTo>
                  <a:pt x="3441055" y="2179677"/>
                </a:lnTo>
                <a:lnTo>
                  <a:pt x="3403153" y="2202895"/>
                </a:lnTo>
                <a:lnTo>
                  <a:pt x="3362457" y="2221564"/>
                </a:lnTo>
                <a:lnTo>
                  <a:pt x="3319318" y="2235334"/>
                </a:lnTo>
                <a:lnTo>
                  <a:pt x="3274087" y="2243853"/>
                </a:lnTo>
                <a:lnTo>
                  <a:pt x="3227114" y="2246771"/>
                </a:lnTo>
                <a:lnTo>
                  <a:pt x="0" y="2246771"/>
                </a:lnTo>
                <a:lnTo>
                  <a:pt x="0" y="0"/>
                </a:lnTo>
                <a:lnTo>
                  <a:pt x="3227114" y="0"/>
                </a:lnTo>
                <a:lnTo>
                  <a:pt x="3274087" y="2917"/>
                </a:lnTo>
                <a:lnTo>
                  <a:pt x="3319318" y="11436"/>
                </a:lnTo>
                <a:lnTo>
                  <a:pt x="3362457" y="25205"/>
                </a:lnTo>
                <a:lnTo>
                  <a:pt x="3403153" y="43874"/>
                </a:lnTo>
                <a:lnTo>
                  <a:pt x="3441055" y="67092"/>
                </a:lnTo>
                <a:lnTo>
                  <a:pt x="3475813" y="94507"/>
                </a:lnTo>
                <a:lnTo>
                  <a:pt x="3507074" y="125768"/>
                </a:lnTo>
                <a:lnTo>
                  <a:pt x="3534489" y="160526"/>
                </a:lnTo>
                <a:lnTo>
                  <a:pt x="3557707" y="198428"/>
                </a:lnTo>
                <a:lnTo>
                  <a:pt x="3576376" y="239124"/>
                </a:lnTo>
                <a:lnTo>
                  <a:pt x="3590145" y="282263"/>
                </a:lnTo>
                <a:lnTo>
                  <a:pt x="3598664" y="327494"/>
                </a:lnTo>
                <a:lnTo>
                  <a:pt x="3601582" y="374467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6535" y="3513073"/>
            <a:ext cx="2764155" cy="565150"/>
          </a:xfrm>
          <a:custGeom>
            <a:avLst/>
            <a:gdLst/>
            <a:ahLst/>
            <a:cxnLst/>
            <a:rect l="l" t="t" r="r" b="b"/>
            <a:pathLst>
              <a:path w="2764154" h="565150">
                <a:moveTo>
                  <a:pt x="2669959" y="0"/>
                </a:moveTo>
                <a:lnTo>
                  <a:pt x="0" y="0"/>
                </a:lnTo>
                <a:lnTo>
                  <a:pt x="0" y="565010"/>
                </a:lnTo>
                <a:lnTo>
                  <a:pt x="2669959" y="565010"/>
                </a:lnTo>
                <a:lnTo>
                  <a:pt x="2706618" y="557609"/>
                </a:lnTo>
                <a:lnTo>
                  <a:pt x="2736551" y="537427"/>
                </a:lnTo>
                <a:lnTo>
                  <a:pt x="2756730" y="507494"/>
                </a:lnTo>
                <a:lnTo>
                  <a:pt x="2764129" y="470839"/>
                </a:lnTo>
                <a:lnTo>
                  <a:pt x="2764129" y="94170"/>
                </a:lnTo>
                <a:lnTo>
                  <a:pt x="2756730" y="57510"/>
                </a:lnTo>
                <a:lnTo>
                  <a:pt x="2736551" y="27578"/>
                </a:lnTo>
                <a:lnTo>
                  <a:pt x="2706618" y="7398"/>
                </a:lnTo>
                <a:lnTo>
                  <a:pt x="2669959" y="0"/>
                </a:lnTo>
                <a:close/>
              </a:path>
            </a:pathLst>
          </a:custGeom>
          <a:solidFill>
            <a:srgbClr val="E68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6533" y="3513073"/>
            <a:ext cx="2764155" cy="565150"/>
          </a:xfrm>
          <a:custGeom>
            <a:avLst/>
            <a:gdLst/>
            <a:ahLst/>
            <a:cxnLst/>
            <a:rect l="l" t="t" r="r" b="b"/>
            <a:pathLst>
              <a:path w="2764154" h="565150">
                <a:moveTo>
                  <a:pt x="2764131" y="94169"/>
                </a:moveTo>
                <a:lnTo>
                  <a:pt x="2764131" y="470840"/>
                </a:lnTo>
                <a:lnTo>
                  <a:pt x="2756731" y="507495"/>
                </a:lnTo>
                <a:lnTo>
                  <a:pt x="2736550" y="537427"/>
                </a:lnTo>
                <a:lnTo>
                  <a:pt x="2706617" y="557609"/>
                </a:lnTo>
                <a:lnTo>
                  <a:pt x="2669962" y="565009"/>
                </a:lnTo>
                <a:lnTo>
                  <a:pt x="0" y="565009"/>
                </a:lnTo>
                <a:lnTo>
                  <a:pt x="0" y="0"/>
                </a:lnTo>
                <a:lnTo>
                  <a:pt x="2669962" y="0"/>
                </a:lnTo>
                <a:lnTo>
                  <a:pt x="2706617" y="7400"/>
                </a:lnTo>
                <a:lnTo>
                  <a:pt x="2736550" y="27581"/>
                </a:lnTo>
                <a:lnTo>
                  <a:pt x="2756731" y="57514"/>
                </a:lnTo>
                <a:lnTo>
                  <a:pt x="2764131" y="94169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4898" y="3491344"/>
            <a:ext cx="1329055" cy="610870"/>
          </a:xfrm>
          <a:custGeom>
            <a:avLst/>
            <a:gdLst/>
            <a:ahLst/>
            <a:cxnLst/>
            <a:rect l="l" t="t" r="r" b="b"/>
            <a:pathLst>
              <a:path w="1329054" h="610870">
                <a:moveTo>
                  <a:pt x="1227137" y="0"/>
                </a:moveTo>
                <a:lnTo>
                  <a:pt x="0" y="0"/>
                </a:lnTo>
                <a:lnTo>
                  <a:pt x="0" y="610666"/>
                </a:lnTo>
                <a:lnTo>
                  <a:pt x="1227137" y="610666"/>
                </a:lnTo>
                <a:lnTo>
                  <a:pt x="1266753" y="602668"/>
                </a:lnTo>
                <a:lnTo>
                  <a:pt x="1299105" y="580856"/>
                </a:lnTo>
                <a:lnTo>
                  <a:pt x="1320917" y="548505"/>
                </a:lnTo>
                <a:lnTo>
                  <a:pt x="1328915" y="508889"/>
                </a:lnTo>
                <a:lnTo>
                  <a:pt x="1328915" y="101777"/>
                </a:lnTo>
                <a:lnTo>
                  <a:pt x="1320917" y="62161"/>
                </a:lnTo>
                <a:lnTo>
                  <a:pt x="1299105" y="29810"/>
                </a:lnTo>
                <a:lnTo>
                  <a:pt x="1266753" y="7998"/>
                </a:lnTo>
                <a:lnTo>
                  <a:pt x="1227137" y="0"/>
                </a:lnTo>
                <a:close/>
              </a:path>
            </a:pathLst>
          </a:custGeom>
          <a:solidFill>
            <a:srgbClr val="F7D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4892" y="3491344"/>
            <a:ext cx="1329055" cy="610870"/>
          </a:xfrm>
          <a:custGeom>
            <a:avLst/>
            <a:gdLst/>
            <a:ahLst/>
            <a:cxnLst/>
            <a:rect l="l" t="t" r="r" b="b"/>
            <a:pathLst>
              <a:path w="1329054" h="610870">
                <a:moveTo>
                  <a:pt x="1328920" y="101781"/>
                </a:moveTo>
                <a:lnTo>
                  <a:pt x="1328920" y="508893"/>
                </a:lnTo>
                <a:lnTo>
                  <a:pt x="1320922" y="548511"/>
                </a:lnTo>
                <a:lnTo>
                  <a:pt x="1299109" y="580863"/>
                </a:lnTo>
                <a:lnTo>
                  <a:pt x="1266757" y="602675"/>
                </a:lnTo>
                <a:lnTo>
                  <a:pt x="1227139" y="610674"/>
                </a:lnTo>
                <a:lnTo>
                  <a:pt x="0" y="610674"/>
                </a:lnTo>
                <a:lnTo>
                  <a:pt x="0" y="0"/>
                </a:lnTo>
                <a:lnTo>
                  <a:pt x="1227139" y="0"/>
                </a:lnTo>
                <a:lnTo>
                  <a:pt x="1266757" y="7998"/>
                </a:lnTo>
                <a:lnTo>
                  <a:pt x="1299109" y="29810"/>
                </a:lnTo>
                <a:lnTo>
                  <a:pt x="1320922" y="62163"/>
                </a:lnTo>
                <a:lnTo>
                  <a:pt x="1328920" y="101781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1301" y="2998736"/>
            <a:ext cx="3340100" cy="458470"/>
          </a:xfrm>
          <a:custGeom>
            <a:avLst/>
            <a:gdLst/>
            <a:ahLst/>
            <a:cxnLst/>
            <a:rect l="l" t="t" r="r" b="b"/>
            <a:pathLst>
              <a:path w="3340100" h="458470">
                <a:moveTo>
                  <a:pt x="3263417" y="0"/>
                </a:moveTo>
                <a:lnTo>
                  <a:pt x="0" y="0"/>
                </a:lnTo>
                <a:lnTo>
                  <a:pt x="0" y="457923"/>
                </a:lnTo>
                <a:lnTo>
                  <a:pt x="3263417" y="457923"/>
                </a:lnTo>
                <a:lnTo>
                  <a:pt x="3293126" y="451925"/>
                </a:lnTo>
                <a:lnTo>
                  <a:pt x="3317387" y="435568"/>
                </a:lnTo>
                <a:lnTo>
                  <a:pt x="3333745" y="411310"/>
                </a:lnTo>
                <a:lnTo>
                  <a:pt x="3339744" y="381609"/>
                </a:lnTo>
                <a:lnTo>
                  <a:pt x="3339744" y="76326"/>
                </a:lnTo>
                <a:lnTo>
                  <a:pt x="3333745" y="46618"/>
                </a:lnTo>
                <a:lnTo>
                  <a:pt x="3317387" y="22356"/>
                </a:lnTo>
                <a:lnTo>
                  <a:pt x="3293126" y="5998"/>
                </a:lnTo>
                <a:lnTo>
                  <a:pt x="3263417" y="0"/>
                </a:lnTo>
                <a:close/>
              </a:path>
            </a:pathLst>
          </a:custGeom>
          <a:solidFill>
            <a:srgbClr val="D7E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81294" y="2998736"/>
            <a:ext cx="3340100" cy="458470"/>
          </a:xfrm>
          <a:custGeom>
            <a:avLst/>
            <a:gdLst/>
            <a:ahLst/>
            <a:cxnLst/>
            <a:rect l="l" t="t" r="r" b="b"/>
            <a:pathLst>
              <a:path w="3340100" h="458470">
                <a:moveTo>
                  <a:pt x="3339751" y="76320"/>
                </a:moveTo>
                <a:lnTo>
                  <a:pt x="3339751" y="381602"/>
                </a:lnTo>
                <a:lnTo>
                  <a:pt x="3333754" y="411309"/>
                </a:lnTo>
                <a:lnTo>
                  <a:pt x="3317398" y="435569"/>
                </a:lnTo>
                <a:lnTo>
                  <a:pt x="3293138" y="451925"/>
                </a:lnTo>
                <a:lnTo>
                  <a:pt x="3263431" y="457923"/>
                </a:lnTo>
                <a:lnTo>
                  <a:pt x="0" y="457923"/>
                </a:lnTo>
                <a:lnTo>
                  <a:pt x="0" y="0"/>
                </a:lnTo>
                <a:lnTo>
                  <a:pt x="3263431" y="0"/>
                </a:lnTo>
                <a:lnTo>
                  <a:pt x="3293138" y="5997"/>
                </a:lnTo>
                <a:lnTo>
                  <a:pt x="3317398" y="22353"/>
                </a:lnTo>
                <a:lnTo>
                  <a:pt x="3333754" y="46613"/>
                </a:lnTo>
                <a:lnTo>
                  <a:pt x="3339751" y="76320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4737" y="2977591"/>
            <a:ext cx="2351405" cy="467359"/>
          </a:xfrm>
          <a:custGeom>
            <a:avLst/>
            <a:gdLst/>
            <a:ahLst/>
            <a:cxnLst/>
            <a:rect l="l" t="t" r="r" b="b"/>
            <a:pathLst>
              <a:path w="2351404" h="467360">
                <a:moveTo>
                  <a:pt x="2273427" y="0"/>
                </a:moveTo>
                <a:lnTo>
                  <a:pt x="0" y="0"/>
                </a:lnTo>
                <a:lnTo>
                  <a:pt x="0" y="467067"/>
                </a:lnTo>
                <a:lnTo>
                  <a:pt x="2273427" y="467067"/>
                </a:lnTo>
                <a:lnTo>
                  <a:pt x="2303725" y="460950"/>
                </a:lnTo>
                <a:lnTo>
                  <a:pt x="2328467" y="444268"/>
                </a:lnTo>
                <a:lnTo>
                  <a:pt x="2345148" y="419522"/>
                </a:lnTo>
                <a:lnTo>
                  <a:pt x="2351265" y="389216"/>
                </a:lnTo>
                <a:lnTo>
                  <a:pt x="2351265" y="77850"/>
                </a:lnTo>
                <a:lnTo>
                  <a:pt x="2345148" y="47550"/>
                </a:lnTo>
                <a:lnTo>
                  <a:pt x="2328467" y="22804"/>
                </a:lnTo>
                <a:lnTo>
                  <a:pt x="2303725" y="6118"/>
                </a:lnTo>
                <a:lnTo>
                  <a:pt x="2273427" y="0"/>
                </a:lnTo>
                <a:close/>
              </a:path>
            </a:pathLst>
          </a:custGeom>
          <a:solidFill>
            <a:srgbClr val="D7E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4732" y="2977591"/>
            <a:ext cx="2351405" cy="467359"/>
          </a:xfrm>
          <a:custGeom>
            <a:avLst/>
            <a:gdLst/>
            <a:ahLst/>
            <a:cxnLst/>
            <a:rect l="l" t="t" r="r" b="b"/>
            <a:pathLst>
              <a:path w="2351404" h="467360">
                <a:moveTo>
                  <a:pt x="2351271" y="77846"/>
                </a:moveTo>
                <a:lnTo>
                  <a:pt x="2351271" y="389218"/>
                </a:lnTo>
                <a:lnTo>
                  <a:pt x="2345153" y="419519"/>
                </a:lnTo>
                <a:lnTo>
                  <a:pt x="2328470" y="444263"/>
                </a:lnTo>
                <a:lnTo>
                  <a:pt x="2303726" y="460946"/>
                </a:lnTo>
                <a:lnTo>
                  <a:pt x="2273425" y="467064"/>
                </a:lnTo>
                <a:lnTo>
                  <a:pt x="0" y="467064"/>
                </a:lnTo>
                <a:lnTo>
                  <a:pt x="0" y="0"/>
                </a:lnTo>
                <a:lnTo>
                  <a:pt x="2273425" y="0"/>
                </a:lnTo>
                <a:lnTo>
                  <a:pt x="2303726" y="6117"/>
                </a:lnTo>
                <a:lnTo>
                  <a:pt x="2328470" y="22800"/>
                </a:lnTo>
                <a:lnTo>
                  <a:pt x="2345153" y="47544"/>
                </a:lnTo>
                <a:lnTo>
                  <a:pt x="2351271" y="77846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1065" y="3522853"/>
            <a:ext cx="1510030" cy="579755"/>
          </a:xfrm>
          <a:custGeom>
            <a:avLst/>
            <a:gdLst/>
            <a:ahLst/>
            <a:cxnLst/>
            <a:rect l="l" t="t" r="r" b="b"/>
            <a:pathLst>
              <a:path w="1510029" h="579754">
                <a:moveTo>
                  <a:pt x="1509496" y="0"/>
                </a:moveTo>
                <a:lnTo>
                  <a:pt x="0" y="0"/>
                </a:lnTo>
                <a:lnTo>
                  <a:pt x="0" y="482638"/>
                </a:lnTo>
                <a:lnTo>
                  <a:pt x="7585" y="520206"/>
                </a:lnTo>
                <a:lnTo>
                  <a:pt x="28273" y="550886"/>
                </a:lnTo>
                <a:lnTo>
                  <a:pt x="58957" y="571572"/>
                </a:lnTo>
                <a:lnTo>
                  <a:pt x="96532" y="579158"/>
                </a:lnTo>
                <a:lnTo>
                  <a:pt x="1412963" y="579158"/>
                </a:lnTo>
                <a:lnTo>
                  <a:pt x="1450539" y="571572"/>
                </a:lnTo>
                <a:lnTo>
                  <a:pt x="1481223" y="550886"/>
                </a:lnTo>
                <a:lnTo>
                  <a:pt x="1501910" y="520206"/>
                </a:lnTo>
                <a:lnTo>
                  <a:pt x="1509496" y="482638"/>
                </a:lnTo>
                <a:lnTo>
                  <a:pt x="15094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51070" y="3522851"/>
            <a:ext cx="1510030" cy="579755"/>
          </a:xfrm>
          <a:custGeom>
            <a:avLst/>
            <a:gdLst/>
            <a:ahLst/>
            <a:cxnLst/>
            <a:rect l="l" t="t" r="r" b="b"/>
            <a:pathLst>
              <a:path w="1510029" h="579754">
                <a:moveTo>
                  <a:pt x="1412961" y="579159"/>
                </a:moveTo>
                <a:lnTo>
                  <a:pt x="96530" y="579159"/>
                </a:lnTo>
                <a:lnTo>
                  <a:pt x="58952" y="571573"/>
                </a:lnTo>
                <a:lnTo>
                  <a:pt x="28270" y="550886"/>
                </a:lnTo>
                <a:lnTo>
                  <a:pt x="7584" y="520203"/>
                </a:lnTo>
                <a:lnTo>
                  <a:pt x="0" y="482630"/>
                </a:lnTo>
                <a:lnTo>
                  <a:pt x="0" y="0"/>
                </a:lnTo>
                <a:lnTo>
                  <a:pt x="1509490" y="0"/>
                </a:lnTo>
                <a:lnTo>
                  <a:pt x="1509490" y="482630"/>
                </a:lnTo>
                <a:lnTo>
                  <a:pt x="1501905" y="520203"/>
                </a:lnTo>
                <a:lnTo>
                  <a:pt x="1481218" y="550886"/>
                </a:lnTo>
                <a:lnTo>
                  <a:pt x="1450535" y="571573"/>
                </a:lnTo>
                <a:lnTo>
                  <a:pt x="1412961" y="579159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69474" y="2975279"/>
            <a:ext cx="2127885" cy="1130935"/>
          </a:xfrm>
          <a:custGeom>
            <a:avLst/>
            <a:gdLst/>
            <a:ahLst/>
            <a:cxnLst/>
            <a:rect l="l" t="t" r="r" b="b"/>
            <a:pathLst>
              <a:path w="2127885" h="1130935">
                <a:moveTo>
                  <a:pt x="2127694" y="0"/>
                </a:moveTo>
                <a:lnTo>
                  <a:pt x="188417" y="0"/>
                </a:lnTo>
                <a:lnTo>
                  <a:pt x="138327" y="6730"/>
                </a:lnTo>
                <a:lnTo>
                  <a:pt x="93317" y="25723"/>
                </a:lnTo>
                <a:lnTo>
                  <a:pt x="55184" y="55184"/>
                </a:lnTo>
                <a:lnTo>
                  <a:pt x="25723" y="93317"/>
                </a:lnTo>
                <a:lnTo>
                  <a:pt x="6730" y="138327"/>
                </a:lnTo>
                <a:lnTo>
                  <a:pt x="0" y="188417"/>
                </a:lnTo>
                <a:lnTo>
                  <a:pt x="0" y="942060"/>
                </a:lnTo>
                <a:lnTo>
                  <a:pt x="6730" y="992146"/>
                </a:lnTo>
                <a:lnTo>
                  <a:pt x="25723" y="1037154"/>
                </a:lnTo>
                <a:lnTo>
                  <a:pt x="55184" y="1075288"/>
                </a:lnTo>
                <a:lnTo>
                  <a:pt x="93317" y="1104751"/>
                </a:lnTo>
                <a:lnTo>
                  <a:pt x="138327" y="1123746"/>
                </a:lnTo>
                <a:lnTo>
                  <a:pt x="188417" y="1130477"/>
                </a:lnTo>
                <a:lnTo>
                  <a:pt x="2127694" y="1130477"/>
                </a:lnTo>
                <a:lnTo>
                  <a:pt x="2127694" y="0"/>
                </a:lnTo>
                <a:close/>
              </a:path>
            </a:pathLst>
          </a:custGeom>
          <a:solidFill>
            <a:srgbClr val="FA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9474" y="2975286"/>
            <a:ext cx="2127885" cy="1130935"/>
          </a:xfrm>
          <a:custGeom>
            <a:avLst/>
            <a:gdLst/>
            <a:ahLst/>
            <a:cxnLst/>
            <a:rect l="l" t="t" r="r" b="b"/>
            <a:pathLst>
              <a:path w="2127885" h="1130935">
                <a:moveTo>
                  <a:pt x="0" y="942054"/>
                </a:moveTo>
                <a:lnTo>
                  <a:pt x="0" y="188416"/>
                </a:lnTo>
                <a:lnTo>
                  <a:pt x="6730" y="138328"/>
                </a:lnTo>
                <a:lnTo>
                  <a:pt x="25724" y="93320"/>
                </a:lnTo>
                <a:lnTo>
                  <a:pt x="55185" y="55187"/>
                </a:lnTo>
                <a:lnTo>
                  <a:pt x="93318" y="25725"/>
                </a:lnTo>
                <a:lnTo>
                  <a:pt x="138327" y="6730"/>
                </a:lnTo>
                <a:lnTo>
                  <a:pt x="188416" y="0"/>
                </a:lnTo>
                <a:lnTo>
                  <a:pt x="2127691" y="0"/>
                </a:lnTo>
                <a:lnTo>
                  <a:pt x="2127691" y="1130470"/>
                </a:lnTo>
                <a:lnTo>
                  <a:pt x="188416" y="1130470"/>
                </a:lnTo>
                <a:lnTo>
                  <a:pt x="138327" y="1123740"/>
                </a:lnTo>
                <a:lnTo>
                  <a:pt x="93318" y="1104746"/>
                </a:lnTo>
                <a:lnTo>
                  <a:pt x="55185" y="1075284"/>
                </a:lnTo>
                <a:lnTo>
                  <a:pt x="25724" y="1037151"/>
                </a:lnTo>
                <a:lnTo>
                  <a:pt x="6730" y="992142"/>
                </a:lnTo>
                <a:lnTo>
                  <a:pt x="0" y="942054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4285" y="1922830"/>
            <a:ext cx="7949565" cy="1004569"/>
          </a:xfrm>
          <a:custGeom>
            <a:avLst/>
            <a:gdLst/>
            <a:ahLst/>
            <a:cxnLst/>
            <a:rect l="l" t="t" r="r" b="b"/>
            <a:pathLst>
              <a:path w="7949565" h="1004569">
                <a:moveTo>
                  <a:pt x="7781645" y="0"/>
                </a:moveTo>
                <a:lnTo>
                  <a:pt x="167386" y="0"/>
                </a:lnTo>
                <a:lnTo>
                  <a:pt x="122888" y="5979"/>
                </a:lnTo>
                <a:lnTo>
                  <a:pt x="82903" y="22853"/>
                </a:lnTo>
                <a:lnTo>
                  <a:pt x="49026" y="49028"/>
                </a:lnTo>
                <a:lnTo>
                  <a:pt x="22853" y="82907"/>
                </a:lnTo>
                <a:lnTo>
                  <a:pt x="5979" y="122896"/>
                </a:lnTo>
                <a:lnTo>
                  <a:pt x="0" y="167398"/>
                </a:lnTo>
                <a:lnTo>
                  <a:pt x="0" y="1004354"/>
                </a:lnTo>
                <a:lnTo>
                  <a:pt x="7949044" y="1004354"/>
                </a:lnTo>
                <a:lnTo>
                  <a:pt x="7949044" y="167398"/>
                </a:lnTo>
                <a:lnTo>
                  <a:pt x="7943064" y="122896"/>
                </a:lnTo>
                <a:lnTo>
                  <a:pt x="7926190" y="82907"/>
                </a:lnTo>
                <a:lnTo>
                  <a:pt x="7900015" y="49028"/>
                </a:lnTo>
                <a:lnTo>
                  <a:pt x="7866136" y="22853"/>
                </a:lnTo>
                <a:lnTo>
                  <a:pt x="7826148" y="5979"/>
                </a:lnTo>
                <a:lnTo>
                  <a:pt x="7781645" y="0"/>
                </a:lnTo>
                <a:close/>
              </a:path>
            </a:pathLst>
          </a:custGeom>
          <a:solidFill>
            <a:srgbClr val="40B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4285" y="1922830"/>
            <a:ext cx="7949565" cy="1004569"/>
          </a:xfrm>
          <a:custGeom>
            <a:avLst/>
            <a:gdLst/>
            <a:ahLst/>
            <a:cxnLst/>
            <a:rect l="l" t="t" r="r" b="b"/>
            <a:pathLst>
              <a:path w="7949565" h="1004569">
                <a:moveTo>
                  <a:pt x="167396" y="0"/>
                </a:moveTo>
                <a:lnTo>
                  <a:pt x="7781654" y="0"/>
                </a:lnTo>
                <a:lnTo>
                  <a:pt x="7826155" y="5979"/>
                </a:lnTo>
                <a:lnTo>
                  <a:pt x="7866143" y="22854"/>
                </a:lnTo>
                <a:lnTo>
                  <a:pt x="7900023" y="49029"/>
                </a:lnTo>
                <a:lnTo>
                  <a:pt x="7926198" y="82908"/>
                </a:lnTo>
                <a:lnTo>
                  <a:pt x="7943074" y="122895"/>
                </a:lnTo>
                <a:lnTo>
                  <a:pt x="7949054" y="167396"/>
                </a:lnTo>
                <a:lnTo>
                  <a:pt x="7949054" y="1004350"/>
                </a:lnTo>
                <a:lnTo>
                  <a:pt x="0" y="1004350"/>
                </a:lnTo>
                <a:lnTo>
                  <a:pt x="0" y="167396"/>
                </a:lnTo>
                <a:lnTo>
                  <a:pt x="5979" y="122895"/>
                </a:lnTo>
                <a:lnTo>
                  <a:pt x="22854" y="82908"/>
                </a:lnTo>
                <a:lnTo>
                  <a:pt x="49029" y="49029"/>
                </a:lnTo>
                <a:lnTo>
                  <a:pt x="82908" y="22854"/>
                </a:lnTo>
                <a:lnTo>
                  <a:pt x="122895" y="5979"/>
                </a:lnTo>
                <a:lnTo>
                  <a:pt x="167396" y="0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216152"/>
            <a:ext cx="3416808" cy="468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5839" y="2177160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5839" y="3085973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70"/>
                </a:lnTo>
                <a:lnTo>
                  <a:pt x="0" y="895870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9116" y="433793"/>
            <a:ext cx="4832019" cy="1294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89332" y="793834"/>
            <a:ext cx="3780790" cy="6489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b="1" spc="-15" dirty="0">
                <a:solidFill>
                  <a:srgbClr val="FFFFFF"/>
                </a:solidFill>
                <a:latin typeface="Georgia"/>
                <a:cs typeface="Georgia"/>
              </a:rPr>
              <a:t>pelaksanaan </a:t>
            </a:r>
            <a:r>
              <a:rPr sz="1400" b="1" spc="-20" dirty="0">
                <a:solidFill>
                  <a:srgbClr val="FFFFFF"/>
                </a:solidFill>
                <a:latin typeface="Georgia"/>
                <a:cs typeface="Georgia"/>
              </a:rPr>
              <a:t>Pengembangan</a:t>
            </a:r>
            <a:r>
              <a:rPr sz="1400" b="1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eorgia"/>
                <a:cs typeface="Georgia"/>
              </a:rPr>
              <a:t>Kompetensi</a:t>
            </a:r>
            <a:endParaRPr sz="1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60" dirty="0">
                <a:solidFill>
                  <a:srgbClr val="48AACC"/>
                </a:solidFill>
                <a:latin typeface="Georgia"/>
                <a:cs typeface="Georgia"/>
              </a:rPr>
              <a:t>evaluasi Pengembangan</a:t>
            </a:r>
            <a:r>
              <a:rPr sz="1200" spc="130" dirty="0">
                <a:solidFill>
                  <a:srgbClr val="48AACC"/>
                </a:solidFill>
                <a:latin typeface="Georgia"/>
                <a:cs typeface="Georgia"/>
              </a:rPr>
              <a:t> </a:t>
            </a:r>
            <a:r>
              <a:rPr sz="1200" spc="45" dirty="0">
                <a:solidFill>
                  <a:srgbClr val="48AACC"/>
                </a:solidFill>
                <a:latin typeface="Georgia"/>
                <a:cs typeface="Georgia"/>
              </a:rPr>
              <a:t>Kompetensi.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04798" y="429259"/>
            <a:ext cx="835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FAB900"/>
                </a:solidFill>
                <a:latin typeface="Times New Roman"/>
                <a:cs typeface="Times New Roman"/>
              </a:rPr>
              <a:t>K</a:t>
            </a:r>
            <a:r>
              <a:rPr sz="1200" spc="65" dirty="0">
                <a:solidFill>
                  <a:srgbClr val="FAB900"/>
                </a:solidFill>
                <a:latin typeface="Times New Roman"/>
                <a:cs typeface="Times New Roman"/>
              </a:rPr>
              <a:t>e</a:t>
            </a:r>
            <a:r>
              <a:rPr sz="1200" spc="70" dirty="0">
                <a:solidFill>
                  <a:srgbClr val="FAB900"/>
                </a:solidFill>
                <a:latin typeface="Times New Roman"/>
                <a:cs typeface="Times New Roman"/>
              </a:rPr>
              <a:t>b</a:t>
            </a:r>
            <a:r>
              <a:rPr sz="1200" spc="130" dirty="0">
                <a:solidFill>
                  <a:srgbClr val="FAB900"/>
                </a:solidFill>
                <a:latin typeface="Times New Roman"/>
                <a:cs typeface="Times New Roman"/>
              </a:rPr>
              <a:t>u</a:t>
            </a:r>
            <a:r>
              <a:rPr sz="1200" spc="140" dirty="0">
                <a:solidFill>
                  <a:srgbClr val="FAB900"/>
                </a:solidFill>
                <a:latin typeface="Times New Roman"/>
                <a:cs typeface="Times New Roman"/>
              </a:rPr>
              <a:t>t</a:t>
            </a:r>
            <a:r>
              <a:rPr sz="1200" spc="130" dirty="0">
                <a:solidFill>
                  <a:srgbClr val="FAB900"/>
                </a:solidFill>
                <a:latin typeface="Times New Roman"/>
                <a:cs typeface="Times New Roman"/>
              </a:rPr>
              <a:t>u</a:t>
            </a:r>
            <a:r>
              <a:rPr sz="1200" spc="155" dirty="0">
                <a:solidFill>
                  <a:srgbClr val="FAB900"/>
                </a:solidFill>
                <a:latin typeface="Times New Roman"/>
                <a:cs typeface="Times New Roman"/>
              </a:rPr>
              <a:t>h</a:t>
            </a:r>
            <a:r>
              <a:rPr sz="1200" spc="135" dirty="0">
                <a:solidFill>
                  <a:srgbClr val="FAB900"/>
                </a:solidFill>
                <a:latin typeface="Times New Roman"/>
                <a:cs typeface="Times New Roman"/>
              </a:rPr>
              <a:t>a</a:t>
            </a:r>
            <a:r>
              <a:rPr sz="1200" spc="160" dirty="0">
                <a:solidFill>
                  <a:srgbClr val="FAB900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2643" y="429259"/>
            <a:ext cx="1165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350" algn="l"/>
              </a:tabLst>
            </a:pPr>
            <a:r>
              <a:rPr sz="1200" spc="140" dirty="0">
                <a:solidFill>
                  <a:srgbClr val="FAB900"/>
                </a:solidFill>
                <a:latin typeface="Times New Roman"/>
                <a:cs typeface="Times New Roman"/>
              </a:rPr>
              <a:t>d</a:t>
            </a:r>
            <a:r>
              <a:rPr sz="1200" spc="114" dirty="0">
                <a:solidFill>
                  <a:srgbClr val="FAB900"/>
                </a:solidFill>
                <a:latin typeface="Times New Roman"/>
                <a:cs typeface="Times New Roman"/>
              </a:rPr>
              <a:t>a</a:t>
            </a:r>
            <a:r>
              <a:rPr sz="1200" spc="160" dirty="0">
                <a:solidFill>
                  <a:srgbClr val="FAB900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AB900"/>
                </a:solidFill>
                <a:latin typeface="Times New Roman"/>
                <a:cs typeface="Times New Roman"/>
              </a:rPr>
              <a:t>	</a:t>
            </a:r>
            <a:r>
              <a:rPr sz="1200" spc="90" dirty="0">
                <a:solidFill>
                  <a:srgbClr val="FAB900"/>
                </a:solidFill>
                <a:latin typeface="Times New Roman"/>
                <a:cs typeface="Times New Roman"/>
              </a:rPr>
              <a:t>R</a:t>
            </a:r>
            <a:r>
              <a:rPr sz="1200" spc="100" dirty="0">
                <a:solidFill>
                  <a:srgbClr val="FAB900"/>
                </a:solidFill>
                <a:latin typeface="Times New Roman"/>
                <a:cs typeface="Times New Roman"/>
              </a:rPr>
              <a:t>e</a:t>
            </a:r>
            <a:r>
              <a:rPr sz="1200" spc="155" dirty="0">
                <a:solidFill>
                  <a:srgbClr val="FAB900"/>
                </a:solidFill>
                <a:latin typeface="Times New Roman"/>
                <a:cs typeface="Times New Roman"/>
              </a:rPr>
              <a:t>n</a:t>
            </a:r>
            <a:r>
              <a:rPr sz="1200" spc="110" dirty="0">
                <a:solidFill>
                  <a:srgbClr val="FAB900"/>
                </a:solidFill>
                <a:latin typeface="Times New Roman"/>
                <a:cs typeface="Times New Roman"/>
              </a:rPr>
              <a:t>c</a:t>
            </a:r>
            <a:r>
              <a:rPr sz="1200" spc="105" dirty="0">
                <a:solidFill>
                  <a:srgbClr val="FAB900"/>
                </a:solidFill>
                <a:latin typeface="Times New Roman"/>
                <a:cs typeface="Times New Roman"/>
              </a:rPr>
              <a:t>a</a:t>
            </a:r>
            <a:r>
              <a:rPr sz="1200" spc="155" dirty="0">
                <a:solidFill>
                  <a:srgbClr val="FAB900"/>
                </a:solidFill>
                <a:latin typeface="Times New Roman"/>
                <a:cs typeface="Times New Roman"/>
              </a:rPr>
              <a:t>n</a:t>
            </a:r>
            <a:r>
              <a:rPr sz="1200" spc="140" dirty="0">
                <a:solidFill>
                  <a:srgbClr val="FAB90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09861" y="429259"/>
            <a:ext cx="1132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solidFill>
                  <a:srgbClr val="FAB900"/>
                </a:solidFill>
                <a:latin typeface="Times New Roman"/>
                <a:cs typeface="Times New Roman"/>
              </a:rPr>
              <a:t>Pengembangan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7039" y="420115"/>
            <a:ext cx="93726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1200" spc="130" dirty="0">
                <a:solidFill>
                  <a:srgbClr val="FAB900"/>
                </a:solidFill>
                <a:latin typeface="Times New Roman"/>
                <a:cs typeface="Times New Roman"/>
              </a:rPr>
              <a:t>penyusunan  </a:t>
            </a:r>
            <a:r>
              <a:rPr sz="1200" spc="50" dirty="0">
                <a:solidFill>
                  <a:srgbClr val="FAB900"/>
                </a:solidFill>
                <a:latin typeface="Times New Roman"/>
                <a:cs typeface="Times New Roman"/>
              </a:rPr>
              <a:t>K</a:t>
            </a:r>
            <a:r>
              <a:rPr sz="1200" spc="40" dirty="0">
                <a:solidFill>
                  <a:srgbClr val="FAB900"/>
                </a:solidFill>
                <a:latin typeface="Times New Roman"/>
                <a:cs typeface="Times New Roman"/>
              </a:rPr>
              <a:t>o</a:t>
            </a:r>
            <a:r>
              <a:rPr sz="1200" spc="145" dirty="0">
                <a:solidFill>
                  <a:srgbClr val="FAB900"/>
                </a:solidFill>
                <a:latin typeface="Times New Roman"/>
                <a:cs typeface="Times New Roman"/>
              </a:rPr>
              <a:t>m</a:t>
            </a:r>
            <a:r>
              <a:rPr sz="1200" spc="125" dirty="0">
                <a:solidFill>
                  <a:srgbClr val="FAB900"/>
                </a:solidFill>
                <a:latin typeface="Times New Roman"/>
                <a:cs typeface="Times New Roman"/>
              </a:rPr>
              <a:t>p</a:t>
            </a:r>
            <a:r>
              <a:rPr sz="1200" spc="100" dirty="0">
                <a:solidFill>
                  <a:srgbClr val="FAB900"/>
                </a:solidFill>
                <a:latin typeface="Times New Roman"/>
                <a:cs typeface="Times New Roman"/>
              </a:rPr>
              <a:t>e</a:t>
            </a:r>
            <a:r>
              <a:rPr sz="1200" spc="140" dirty="0">
                <a:solidFill>
                  <a:srgbClr val="FAB900"/>
                </a:solidFill>
                <a:latin typeface="Times New Roman"/>
                <a:cs typeface="Times New Roman"/>
              </a:rPr>
              <a:t>t</a:t>
            </a:r>
            <a:r>
              <a:rPr sz="1200" spc="100" dirty="0">
                <a:solidFill>
                  <a:srgbClr val="FAB900"/>
                </a:solidFill>
                <a:latin typeface="Times New Roman"/>
                <a:cs typeface="Times New Roman"/>
              </a:rPr>
              <a:t>e</a:t>
            </a:r>
            <a:r>
              <a:rPr sz="1200" spc="155" dirty="0">
                <a:solidFill>
                  <a:srgbClr val="FAB900"/>
                </a:solidFill>
                <a:latin typeface="Times New Roman"/>
                <a:cs typeface="Times New Roman"/>
              </a:rPr>
              <a:t>n</a:t>
            </a:r>
            <a:r>
              <a:rPr sz="1200" spc="114" dirty="0">
                <a:solidFill>
                  <a:srgbClr val="FAB900"/>
                </a:solidFill>
                <a:latin typeface="Times New Roman"/>
                <a:cs typeface="Times New Roman"/>
              </a:rPr>
              <a:t>s</a:t>
            </a:r>
            <a:r>
              <a:rPr sz="1200" spc="35" dirty="0">
                <a:solidFill>
                  <a:srgbClr val="FAB900"/>
                </a:solidFill>
                <a:latin typeface="Times New Roman"/>
                <a:cs typeface="Times New Roman"/>
              </a:rPr>
              <a:t>i</a:t>
            </a:r>
            <a:r>
              <a:rPr sz="1200" spc="-10" dirty="0">
                <a:solidFill>
                  <a:srgbClr val="FAB900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93464" y="231647"/>
            <a:ext cx="1703832" cy="1627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5307" y="276771"/>
            <a:ext cx="862965" cy="831215"/>
          </a:xfrm>
          <a:custGeom>
            <a:avLst/>
            <a:gdLst/>
            <a:ahLst/>
            <a:cxnLst/>
            <a:rect l="l" t="t" r="r" b="b"/>
            <a:pathLst>
              <a:path w="862964" h="831215">
                <a:moveTo>
                  <a:pt x="431317" y="0"/>
                </a:moveTo>
                <a:lnTo>
                  <a:pt x="381015" y="2795"/>
                </a:lnTo>
                <a:lnTo>
                  <a:pt x="332419" y="10972"/>
                </a:lnTo>
                <a:lnTo>
                  <a:pt x="285850" y="24220"/>
                </a:lnTo>
                <a:lnTo>
                  <a:pt x="241633" y="42226"/>
                </a:lnTo>
                <a:lnTo>
                  <a:pt x="200091" y="64680"/>
                </a:lnTo>
                <a:lnTo>
                  <a:pt x="161548" y="91269"/>
                </a:lnTo>
                <a:lnTo>
                  <a:pt x="126328" y="121681"/>
                </a:lnTo>
                <a:lnTo>
                  <a:pt x="94754" y="155606"/>
                </a:lnTo>
                <a:lnTo>
                  <a:pt x="67149" y="192730"/>
                </a:lnTo>
                <a:lnTo>
                  <a:pt x="43838" y="232743"/>
                </a:lnTo>
                <a:lnTo>
                  <a:pt x="25144" y="275332"/>
                </a:lnTo>
                <a:lnTo>
                  <a:pt x="11391" y="320186"/>
                </a:lnTo>
                <a:lnTo>
                  <a:pt x="2901" y="366993"/>
                </a:lnTo>
                <a:lnTo>
                  <a:pt x="0" y="415442"/>
                </a:lnTo>
                <a:lnTo>
                  <a:pt x="2901" y="463893"/>
                </a:lnTo>
                <a:lnTo>
                  <a:pt x="11391" y="510702"/>
                </a:lnTo>
                <a:lnTo>
                  <a:pt x="25144" y="555558"/>
                </a:lnTo>
                <a:lnTo>
                  <a:pt x="43838" y="598149"/>
                </a:lnTo>
                <a:lnTo>
                  <a:pt x="67149" y="638163"/>
                </a:lnTo>
                <a:lnTo>
                  <a:pt x="94754" y="675288"/>
                </a:lnTo>
                <a:lnTo>
                  <a:pt x="126328" y="709214"/>
                </a:lnTo>
                <a:lnTo>
                  <a:pt x="161548" y="739627"/>
                </a:lnTo>
                <a:lnTo>
                  <a:pt x="200091" y="766216"/>
                </a:lnTo>
                <a:lnTo>
                  <a:pt x="241633" y="788670"/>
                </a:lnTo>
                <a:lnTo>
                  <a:pt x="285850" y="806677"/>
                </a:lnTo>
                <a:lnTo>
                  <a:pt x="332419" y="819925"/>
                </a:lnTo>
                <a:lnTo>
                  <a:pt x="381015" y="828102"/>
                </a:lnTo>
                <a:lnTo>
                  <a:pt x="431317" y="830897"/>
                </a:lnTo>
                <a:lnTo>
                  <a:pt x="481619" y="828102"/>
                </a:lnTo>
                <a:lnTo>
                  <a:pt x="530216" y="819925"/>
                </a:lnTo>
                <a:lnTo>
                  <a:pt x="576786" y="806677"/>
                </a:lnTo>
                <a:lnTo>
                  <a:pt x="621004" y="788670"/>
                </a:lnTo>
                <a:lnTo>
                  <a:pt x="662546" y="766216"/>
                </a:lnTo>
                <a:lnTo>
                  <a:pt x="701091" y="739627"/>
                </a:lnTo>
                <a:lnTo>
                  <a:pt x="736312" y="709214"/>
                </a:lnTo>
                <a:lnTo>
                  <a:pt x="767888" y="675288"/>
                </a:lnTo>
                <a:lnTo>
                  <a:pt x="795493" y="638163"/>
                </a:lnTo>
                <a:lnTo>
                  <a:pt x="818806" y="598149"/>
                </a:lnTo>
                <a:lnTo>
                  <a:pt x="837501" y="555558"/>
                </a:lnTo>
                <a:lnTo>
                  <a:pt x="851255" y="510702"/>
                </a:lnTo>
                <a:lnTo>
                  <a:pt x="859745" y="463893"/>
                </a:lnTo>
                <a:lnTo>
                  <a:pt x="862647" y="415442"/>
                </a:lnTo>
                <a:lnTo>
                  <a:pt x="859745" y="366993"/>
                </a:lnTo>
                <a:lnTo>
                  <a:pt x="851255" y="320186"/>
                </a:lnTo>
                <a:lnTo>
                  <a:pt x="837501" y="275332"/>
                </a:lnTo>
                <a:lnTo>
                  <a:pt x="818806" y="232743"/>
                </a:lnTo>
                <a:lnTo>
                  <a:pt x="795493" y="192730"/>
                </a:lnTo>
                <a:lnTo>
                  <a:pt x="767888" y="155606"/>
                </a:lnTo>
                <a:lnTo>
                  <a:pt x="736312" y="121681"/>
                </a:lnTo>
                <a:lnTo>
                  <a:pt x="701091" y="91269"/>
                </a:lnTo>
                <a:lnTo>
                  <a:pt x="662546" y="64680"/>
                </a:lnTo>
                <a:lnTo>
                  <a:pt x="621004" y="42226"/>
                </a:lnTo>
                <a:lnTo>
                  <a:pt x="576786" y="24220"/>
                </a:lnTo>
                <a:lnTo>
                  <a:pt x="530216" y="10972"/>
                </a:lnTo>
                <a:lnTo>
                  <a:pt x="481619" y="2795"/>
                </a:lnTo>
                <a:lnTo>
                  <a:pt x="431317" y="0"/>
                </a:lnTo>
                <a:close/>
              </a:path>
            </a:pathLst>
          </a:custGeom>
          <a:solidFill>
            <a:srgbClr val="90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15307" y="276771"/>
            <a:ext cx="862965" cy="831215"/>
          </a:xfrm>
          <a:custGeom>
            <a:avLst/>
            <a:gdLst/>
            <a:ahLst/>
            <a:cxnLst/>
            <a:rect l="l" t="t" r="r" b="b"/>
            <a:pathLst>
              <a:path w="862964" h="831215">
                <a:moveTo>
                  <a:pt x="0" y="415447"/>
                </a:moveTo>
                <a:lnTo>
                  <a:pt x="2901" y="366997"/>
                </a:lnTo>
                <a:lnTo>
                  <a:pt x="11391" y="320189"/>
                </a:lnTo>
                <a:lnTo>
                  <a:pt x="25145" y="275334"/>
                </a:lnTo>
                <a:lnTo>
                  <a:pt x="43840" y="232744"/>
                </a:lnTo>
                <a:lnTo>
                  <a:pt x="67152" y="192730"/>
                </a:lnTo>
                <a:lnTo>
                  <a:pt x="94757" y="155606"/>
                </a:lnTo>
                <a:lnTo>
                  <a:pt x="126332" y="121681"/>
                </a:lnTo>
                <a:lnTo>
                  <a:pt x="161554" y="91269"/>
                </a:lnTo>
                <a:lnTo>
                  <a:pt x="200097" y="64680"/>
                </a:lnTo>
                <a:lnTo>
                  <a:pt x="241640" y="42226"/>
                </a:lnTo>
                <a:lnTo>
                  <a:pt x="285858" y="24220"/>
                </a:lnTo>
                <a:lnTo>
                  <a:pt x="332427" y="10972"/>
                </a:lnTo>
                <a:lnTo>
                  <a:pt x="381025" y="2795"/>
                </a:lnTo>
                <a:lnTo>
                  <a:pt x="431327" y="0"/>
                </a:lnTo>
                <a:lnTo>
                  <a:pt x="481629" y="2795"/>
                </a:lnTo>
                <a:lnTo>
                  <a:pt x="530226" y="10972"/>
                </a:lnTo>
                <a:lnTo>
                  <a:pt x="576796" y="24220"/>
                </a:lnTo>
                <a:lnTo>
                  <a:pt x="621013" y="42226"/>
                </a:lnTo>
                <a:lnTo>
                  <a:pt x="662556" y="64680"/>
                </a:lnTo>
                <a:lnTo>
                  <a:pt x="701100" y="91269"/>
                </a:lnTo>
                <a:lnTo>
                  <a:pt x="736321" y="121681"/>
                </a:lnTo>
                <a:lnTo>
                  <a:pt x="767896" y="155606"/>
                </a:lnTo>
                <a:lnTo>
                  <a:pt x="795501" y="192730"/>
                </a:lnTo>
                <a:lnTo>
                  <a:pt x="818813" y="232744"/>
                </a:lnTo>
                <a:lnTo>
                  <a:pt x="837508" y="275334"/>
                </a:lnTo>
                <a:lnTo>
                  <a:pt x="851262" y="320189"/>
                </a:lnTo>
                <a:lnTo>
                  <a:pt x="859752" y="366997"/>
                </a:lnTo>
                <a:lnTo>
                  <a:pt x="862654" y="415447"/>
                </a:lnTo>
                <a:lnTo>
                  <a:pt x="859752" y="463897"/>
                </a:lnTo>
                <a:lnTo>
                  <a:pt x="851262" y="510705"/>
                </a:lnTo>
                <a:lnTo>
                  <a:pt x="837508" y="555560"/>
                </a:lnTo>
                <a:lnTo>
                  <a:pt x="818813" y="598151"/>
                </a:lnTo>
                <a:lnTo>
                  <a:pt x="795501" y="638164"/>
                </a:lnTo>
                <a:lnTo>
                  <a:pt x="767896" y="675289"/>
                </a:lnTo>
                <a:lnTo>
                  <a:pt x="736321" y="709213"/>
                </a:lnTo>
                <a:lnTo>
                  <a:pt x="701100" y="739626"/>
                </a:lnTo>
                <a:lnTo>
                  <a:pt x="662556" y="766215"/>
                </a:lnTo>
                <a:lnTo>
                  <a:pt x="621013" y="788668"/>
                </a:lnTo>
                <a:lnTo>
                  <a:pt x="576796" y="806675"/>
                </a:lnTo>
                <a:lnTo>
                  <a:pt x="530226" y="819923"/>
                </a:lnTo>
                <a:lnTo>
                  <a:pt x="481629" y="828100"/>
                </a:lnTo>
                <a:lnTo>
                  <a:pt x="431327" y="830895"/>
                </a:lnTo>
                <a:lnTo>
                  <a:pt x="381025" y="828100"/>
                </a:lnTo>
                <a:lnTo>
                  <a:pt x="332427" y="819923"/>
                </a:lnTo>
                <a:lnTo>
                  <a:pt x="285858" y="806675"/>
                </a:lnTo>
                <a:lnTo>
                  <a:pt x="241640" y="788668"/>
                </a:lnTo>
                <a:lnTo>
                  <a:pt x="200097" y="766215"/>
                </a:lnTo>
                <a:lnTo>
                  <a:pt x="161554" y="739626"/>
                </a:lnTo>
                <a:lnTo>
                  <a:pt x="126332" y="709213"/>
                </a:lnTo>
                <a:lnTo>
                  <a:pt x="94757" y="675289"/>
                </a:lnTo>
                <a:lnTo>
                  <a:pt x="67152" y="638164"/>
                </a:lnTo>
                <a:lnTo>
                  <a:pt x="43840" y="598151"/>
                </a:lnTo>
                <a:lnTo>
                  <a:pt x="25145" y="555560"/>
                </a:lnTo>
                <a:lnTo>
                  <a:pt x="11391" y="510705"/>
                </a:lnTo>
                <a:lnTo>
                  <a:pt x="2901" y="463897"/>
                </a:lnTo>
                <a:lnTo>
                  <a:pt x="0" y="415447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18152" y="430784"/>
            <a:ext cx="902969" cy="4432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75"/>
              </a:spcBef>
            </a:pPr>
            <a:r>
              <a:rPr sz="900" b="1" spc="-20" dirty="0">
                <a:solidFill>
                  <a:srgbClr val="FFFFFF"/>
                </a:solidFill>
                <a:latin typeface="Georgia"/>
                <a:cs typeface="Georgia"/>
              </a:rPr>
              <a:t>Tahapan  Pe</a:t>
            </a:r>
            <a:r>
              <a:rPr sz="900" b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900" b="1" spc="-1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900" b="1" spc="-3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900" b="1" spc="-6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900" b="1" spc="-5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900" b="1" spc="-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900" b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900" b="1" spc="-15" dirty="0">
                <a:solidFill>
                  <a:srgbClr val="FFFFFF"/>
                </a:solidFill>
                <a:latin typeface="Georgia"/>
                <a:cs typeface="Georgia"/>
              </a:rPr>
              <a:t>ga</a:t>
            </a:r>
            <a:r>
              <a:rPr sz="900" b="1" spc="-10" dirty="0">
                <a:solidFill>
                  <a:srgbClr val="FFFFFF"/>
                </a:solidFill>
                <a:latin typeface="Georgia"/>
                <a:cs typeface="Georgia"/>
              </a:rPr>
              <a:t>n  </a:t>
            </a:r>
            <a:r>
              <a:rPr sz="900" b="1" spc="-55" dirty="0">
                <a:solidFill>
                  <a:srgbClr val="FFFFFF"/>
                </a:solidFill>
                <a:latin typeface="Georgia"/>
                <a:cs typeface="Georgia"/>
              </a:rPr>
              <a:t>Kompettensi</a:t>
            </a:r>
            <a:r>
              <a:rPr sz="9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900" b="1" spc="-4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52988" y="1237310"/>
            <a:ext cx="582295" cy="562610"/>
          </a:xfrm>
          <a:custGeom>
            <a:avLst/>
            <a:gdLst/>
            <a:ahLst/>
            <a:cxnLst/>
            <a:rect l="l" t="t" r="r" b="b"/>
            <a:pathLst>
              <a:path w="582295" h="562610">
                <a:moveTo>
                  <a:pt x="291147" y="0"/>
                </a:moveTo>
                <a:lnTo>
                  <a:pt x="243922" y="3677"/>
                </a:lnTo>
                <a:lnTo>
                  <a:pt x="199122" y="14325"/>
                </a:lnTo>
                <a:lnTo>
                  <a:pt x="157349" y="31364"/>
                </a:lnTo>
                <a:lnTo>
                  <a:pt x="119200" y="54216"/>
                </a:lnTo>
                <a:lnTo>
                  <a:pt x="85275" y="82302"/>
                </a:lnTo>
                <a:lnTo>
                  <a:pt x="56175" y="115044"/>
                </a:lnTo>
                <a:lnTo>
                  <a:pt x="32497" y="151863"/>
                </a:lnTo>
                <a:lnTo>
                  <a:pt x="14843" y="192181"/>
                </a:lnTo>
                <a:lnTo>
                  <a:pt x="3810" y="235420"/>
                </a:lnTo>
                <a:lnTo>
                  <a:pt x="0" y="281000"/>
                </a:lnTo>
                <a:lnTo>
                  <a:pt x="3810" y="326576"/>
                </a:lnTo>
                <a:lnTo>
                  <a:pt x="14843" y="369812"/>
                </a:lnTo>
                <a:lnTo>
                  <a:pt x="32497" y="410128"/>
                </a:lnTo>
                <a:lnTo>
                  <a:pt x="56175" y="446946"/>
                </a:lnTo>
                <a:lnTo>
                  <a:pt x="85275" y="479686"/>
                </a:lnTo>
                <a:lnTo>
                  <a:pt x="119200" y="507772"/>
                </a:lnTo>
                <a:lnTo>
                  <a:pt x="157349" y="530623"/>
                </a:lnTo>
                <a:lnTo>
                  <a:pt x="199122" y="547662"/>
                </a:lnTo>
                <a:lnTo>
                  <a:pt x="243922" y="558309"/>
                </a:lnTo>
                <a:lnTo>
                  <a:pt x="291147" y="561987"/>
                </a:lnTo>
                <a:lnTo>
                  <a:pt x="338372" y="558309"/>
                </a:lnTo>
                <a:lnTo>
                  <a:pt x="383170" y="547662"/>
                </a:lnTo>
                <a:lnTo>
                  <a:pt x="424943" y="530623"/>
                </a:lnTo>
                <a:lnTo>
                  <a:pt x="463090" y="507772"/>
                </a:lnTo>
                <a:lnTo>
                  <a:pt x="497012" y="479686"/>
                </a:lnTo>
                <a:lnTo>
                  <a:pt x="526111" y="446946"/>
                </a:lnTo>
                <a:lnTo>
                  <a:pt x="549787" y="410128"/>
                </a:lnTo>
                <a:lnTo>
                  <a:pt x="567440" y="369812"/>
                </a:lnTo>
                <a:lnTo>
                  <a:pt x="578471" y="326576"/>
                </a:lnTo>
                <a:lnTo>
                  <a:pt x="582282" y="281000"/>
                </a:lnTo>
                <a:lnTo>
                  <a:pt x="578471" y="235420"/>
                </a:lnTo>
                <a:lnTo>
                  <a:pt x="567440" y="192181"/>
                </a:lnTo>
                <a:lnTo>
                  <a:pt x="549787" y="151863"/>
                </a:lnTo>
                <a:lnTo>
                  <a:pt x="526111" y="115044"/>
                </a:lnTo>
                <a:lnTo>
                  <a:pt x="497012" y="82302"/>
                </a:lnTo>
                <a:lnTo>
                  <a:pt x="463090" y="54216"/>
                </a:lnTo>
                <a:lnTo>
                  <a:pt x="424943" y="31364"/>
                </a:lnTo>
                <a:lnTo>
                  <a:pt x="383170" y="14325"/>
                </a:lnTo>
                <a:lnTo>
                  <a:pt x="338372" y="3677"/>
                </a:lnTo>
                <a:lnTo>
                  <a:pt x="291147" y="0"/>
                </a:lnTo>
                <a:close/>
              </a:path>
            </a:pathLst>
          </a:custGeom>
          <a:solidFill>
            <a:srgbClr val="EE70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2988" y="1237310"/>
            <a:ext cx="582295" cy="562610"/>
          </a:xfrm>
          <a:custGeom>
            <a:avLst/>
            <a:gdLst/>
            <a:ahLst/>
            <a:cxnLst/>
            <a:rect l="l" t="t" r="r" b="b"/>
            <a:pathLst>
              <a:path w="582295" h="562610">
                <a:moveTo>
                  <a:pt x="0" y="280994"/>
                </a:moveTo>
                <a:lnTo>
                  <a:pt x="3810" y="235415"/>
                </a:lnTo>
                <a:lnTo>
                  <a:pt x="14842" y="192178"/>
                </a:lnTo>
                <a:lnTo>
                  <a:pt x="32496" y="151861"/>
                </a:lnTo>
                <a:lnTo>
                  <a:pt x="56173" y="115042"/>
                </a:lnTo>
                <a:lnTo>
                  <a:pt x="85273" y="82301"/>
                </a:lnTo>
                <a:lnTo>
                  <a:pt x="119197" y="54215"/>
                </a:lnTo>
                <a:lnTo>
                  <a:pt x="157346" y="31364"/>
                </a:lnTo>
                <a:lnTo>
                  <a:pt x="199119" y="14325"/>
                </a:lnTo>
                <a:lnTo>
                  <a:pt x="243918" y="3677"/>
                </a:lnTo>
                <a:lnTo>
                  <a:pt x="291143" y="0"/>
                </a:lnTo>
                <a:lnTo>
                  <a:pt x="338368" y="3677"/>
                </a:lnTo>
                <a:lnTo>
                  <a:pt x="383166" y="14325"/>
                </a:lnTo>
                <a:lnTo>
                  <a:pt x="424940" y="31364"/>
                </a:lnTo>
                <a:lnTo>
                  <a:pt x="463088" y="54215"/>
                </a:lnTo>
                <a:lnTo>
                  <a:pt x="497012" y="82301"/>
                </a:lnTo>
                <a:lnTo>
                  <a:pt x="526112" y="115042"/>
                </a:lnTo>
                <a:lnTo>
                  <a:pt x="549789" y="151861"/>
                </a:lnTo>
                <a:lnTo>
                  <a:pt x="567443" y="192178"/>
                </a:lnTo>
                <a:lnTo>
                  <a:pt x="578475" y="235415"/>
                </a:lnTo>
                <a:lnTo>
                  <a:pt x="582286" y="280994"/>
                </a:lnTo>
                <a:lnTo>
                  <a:pt x="578475" y="326572"/>
                </a:lnTo>
                <a:lnTo>
                  <a:pt x="567443" y="369810"/>
                </a:lnTo>
                <a:lnTo>
                  <a:pt x="549789" y="410127"/>
                </a:lnTo>
                <a:lnTo>
                  <a:pt x="526112" y="446945"/>
                </a:lnTo>
                <a:lnTo>
                  <a:pt x="497012" y="479687"/>
                </a:lnTo>
                <a:lnTo>
                  <a:pt x="463088" y="507772"/>
                </a:lnTo>
                <a:lnTo>
                  <a:pt x="424940" y="530624"/>
                </a:lnTo>
                <a:lnTo>
                  <a:pt x="383166" y="547663"/>
                </a:lnTo>
                <a:lnTo>
                  <a:pt x="338368" y="558310"/>
                </a:lnTo>
                <a:lnTo>
                  <a:pt x="291143" y="561988"/>
                </a:lnTo>
                <a:lnTo>
                  <a:pt x="243918" y="558310"/>
                </a:lnTo>
                <a:lnTo>
                  <a:pt x="199119" y="547663"/>
                </a:lnTo>
                <a:lnTo>
                  <a:pt x="157346" y="530624"/>
                </a:lnTo>
                <a:lnTo>
                  <a:pt x="119197" y="507772"/>
                </a:lnTo>
                <a:lnTo>
                  <a:pt x="85273" y="479687"/>
                </a:lnTo>
                <a:lnTo>
                  <a:pt x="56173" y="446945"/>
                </a:lnTo>
                <a:lnTo>
                  <a:pt x="32496" y="410127"/>
                </a:lnTo>
                <a:lnTo>
                  <a:pt x="14842" y="369810"/>
                </a:lnTo>
                <a:lnTo>
                  <a:pt x="3810" y="326572"/>
                </a:lnTo>
                <a:lnTo>
                  <a:pt x="0" y="280994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77423" y="1390396"/>
            <a:ext cx="563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FFFFFF"/>
                </a:solidFill>
                <a:latin typeface="Georgia"/>
                <a:cs typeface="Georgia"/>
              </a:rPr>
              <a:t>Insttansi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54929" y="1237195"/>
            <a:ext cx="582295" cy="562610"/>
          </a:xfrm>
          <a:custGeom>
            <a:avLst/>
            <a:gdLst/>
            <a:ahLst/>
            <a:cxnLst/>
            <a:rect l="l" t="t" r="r" b="b"/>
            <a:pathLst>
              <a:path w="582295" h="562610">
                <a:moveTo>
                  <a:pt x="291147" y="0"/>
                </a:moveTo>
                <a:lnTo>
                  <a:pt x="243922" y="3677"/>
                </a:lnTo>
                <a:lnTo>
                  <a:pt x="199122" y="14325"/>
                </a:lnTo>
                <a:lnTo>
                  <a:pt x="157349" y="31364"/>
                </a:lnTo>
                <a:lnTo>
                  <a:pt x="119200" y="54215"/>
                </a:lnTo>
                <a:lnTo>
                  <a:pt x="85275" y="82300"/>
                </a:lnTo>
                <a:lnTo>
                  <a:pt x="56175" y="115041"/>
                </a:lnTo>
                <a:lnTo>
                  <a:pt x="32497" y="151859"/>
                </a:lnTo>
                <a:lnTo>
                  <a:pt x="14843" y="192175"/>
                </a:lnTo>
                <a:lnTo>
                  <a:pt x="3810" y="235410"/>
                </a:lnTo>
                <a:lnTo>
                  <a:pt x="0" y="280987"/>
                </a:lnTo>
                <a:lnTo>
                  <a:pt x="3810" y="326567"/>
                </a:lnTo>
                <a:lnTo>
                  <a:pt x="14843" y="369806"/>
                </a:lnTo>
                <a:lnTo>
                  <a:pt x="32497" y="410124"/>
                </a:lnTo>
                <a:lnTo>
                  <a:pt x="56175" y="446943"/>
                </a:lnTo>
                <a:lnTo>
                  <a:pt x="85275" y="479685"/>
                </a:lnTo>
                <a:lnTo>
                  <a:pt x="119200" y="507771"/>
                </a:lnTo>
                <a:lnTo>
                  <a:pt x="157349" y="530623"/>
                </a:lnTo>
                <a:lnTo>
                  <a:pt x="199122" y="547662"/>
                </a:lnTo>
                <a:lnTo>
                  <a:pt x="243922" y="558309"/>
                </a:lnTo>
                <a:lnTo>
                  <a:pt x="291147" y="561987"/>
                </a:lnTo>
                <a:lnTo>
                  <a:pt x="338372" y="558309"/>
                </a:lnTo>
                <a:lnTo>
                  <a:pt x="383170" y="547662"/>
                </a:lnTo>
                <a:lnTo>
                  <a:pt x="424943" y="530623"/>
                </a:lnTo>
                <a:lnTo>
                  <a:pt x="463090" y="507771"/>
                </a:lnTo>
                <a:lnTo>
                  <a:pt x="497012" y="479685"/>
                </a:lnTo>
                <a:lnTo>
                  <a:pt x="526111" y="446943"/>
                </a:lnTo>
                <a:lnTo>
                  <a:pt x="549787" y="410124"/>
                </a:lnTo>
                <a:lnTo>
                  <a:pt x="567440" y="369806"/>
                </a:lnTo>
                <a:lnTo>
                  <a:pt x="578471" y="326567"/>
                </a:lnTo>
                <a:lnTo>
                  <a:pt x="582282" y="280987"/>
                </a:lnTo>
                <a:lnTo>
                  <a:pt x="578471" y="235410"/>
                </a:lnTo>
                <a:lnTo>
                  <a:pt x="567440" y="192175"/>
                </a:lnTo>
                <a:lnTo>
                  <a:pt x="549787" y="151859"/>
                </a:lnTo>
                <a:lnTo>
                  <a:pt x="526111" y="115041"/>
                </a:lnTo>
                <a:lnTo>
                  <a:pt x="497012" y="82300"/>
                </a:lnTo>
                <a:lnTo>
                  <a:pt x="463090" y="54215"/>
                </a:lnTo>
                <a:lnTo>
                  <a:pt x="424943" y="31364"/>
                </a:lnTo>
                <a:lnTo>
                  <a:pt x="383170" y="14325"/>
                </a:lnTo>
                <a:lnTo>
                  <a:pt x="338372" y="3677"/>
                </a:lnTo>
                <a:lnTo>
                  <a:pt x="291147" y="0"/>
                </a:lnTo>
                <a:close/>
              </a:path>
            </a:pathLst>
          </a:custGeom>
          <a:solidFill>
            <a:srgbClr val="FFD6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54929" y="1237195"/>
            <a:ext cx="582295" cy="562610"/>
          </a:xfrm>
          <a:custGeom>
            <a:avLst/>
            <a:gdLst/>
            <a:ahLst/>
            <a:cxnLst/>
            <a:rect l="l" t="t" r="r" b="b"/>
            <a:pathLst>
              <a:path w="582295" h="562610">
                <a:moveTo>
                  <a:pt x="0" y="280994"/>
                </a:moveTo>
                <a:lnTo>
                  <a:pt x="3810" y="235415"/>
                </a:lnTo>
                <a:lnTo>
                  <a:pt x="14842" y="192178"/>
                </a:lnTo>
                <a:lnTo>
                  <a:pt x="32496" y="151861"/>
                </a:lnTo>
                <a:lnTo>
                  <a:pt x="56173" y="115042"/>
                </a:lnTo>
                <a:lnTo>
                  <a:pt x="85273" y="82301"/>
                </a:lnTo>
                <a:lnTo>
                  <a:pt x="119197" y="54215"/>
                </a:lnTo>
                <a:lnTo>
                  <a:pt x="157346" y="31364"/>
                </a:lnTo>
                <a:lnTo>
                  <a:pt x="199119" y="14325"/>
                </a:lnTo>
                <a:lnTo>
                  <a:pt x="243918" y="3677"/>
                </a:lnTo>
                <a:lnTo>
                  <a:pt x="291143" y="0"/>
                </a:lnTo>
                <a:lnTo>
                  <a:pt x="338368" y="3677"/>
                </a:lnTo>
                <a:lnTo>
                  <a:pt x="383166" y="14325"/>
                </a:lnTo>
                <a:lnTo>
                  <a:pt x="424940" y="31364"/>
                </a:lnTo>
                <a:lnTo>
                  <a:pt x="463088" y="54215"/>
                </a:lnTo>
                <a:lnTo>
                  <a:pt x="497012" y="82301"/>
                </a:lnTo>
                <a:lnTo>
                  <a:pt x="526112" y="115042"/>
                </a:lnTo>
                <a:lnTo>
                  <a:pt x="549789" y="151861"/>
                </a:lnTo>
                <a:lnTo>
                  <a:pt x="567443" y="192178"/>
                </a:lnTo>
                <a:lnTo>
                  <a:pt x="578475" y="235415"/>
                </a:lnTo>
                <a:lnTo>
                  <a:pt x="582286" y="280994"/>
                </a:lnTo>
                <a:lnTo>
                  <a:pt x="578475" y="326572"/>
                </a:lnTo>
                <a:lnTo>
                  <a:pt x="567443" y="369810"/>
                </a:lnTo>
                <a:lnTo>
                  <a:pt x="549789" y="410127"/>
                </a:lnTo>
                <a:lnTo>
                  <a:pt x="526112" y="446945"/>
                </a:lnTo>
                <a:lnTo>
                  <a:pt x="497012" y="479687"/>
                </a:lnTo>
                <a:lnTo>
                  <a:pt x="463088" y="507772"/>
                </a:lnTo>
                <a:lnTo>
                  <a:pt x="424940" y="530624"/>
                </a:lnTo>
                <a:lnTo>
                  <a:pt x="383166" y="547663"/>
                </a:lnTo>
                <a:lnTo>
                  <a:pt x="338368" y="558310"/>
                </a:lnTo>
                <a:lnTo>
                  <a:pt x="291143" y="561988"/>
                </a:lnTo>
                <a:lnTo>
                  <a:pt x="243918" y="558310"/>
                </a:lnTo>
                <a:lnTo>
                  <a:pt x="199119" y="547663"/>
                </a:lnTo>
                <a:lnTo>
                  <a:pt x="157346" y="530624"/>
                </a:lnTo>
                <a:lnTo>
                  <a:pt x="119197" y="507772"/>
                </a:lnTo>
                <a:lnTo>
                  <a:pt x="85273" y="479687"/>
                </a:lnTo>
                <a:lnTo>
                  <a:pt x="56173" y="446945"/>
                </a:lnTo>
                <a:lnTo>
                  <a:pt x="32496" y="410127"/>
                </a:lnTo>
                <a:lnTo>
                  <a:pt x="14842" y="369810"/>
                </a:lnTo>
                <a:lnTo>
                  <a:pt x="3810" y="326572"/>
                </a:lnTo>
                <a:lnTo>
                  <a:pt x="0" y="280994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71173" y="1363471"/>
            <a:ext cx="35687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5725" marR="5080" indent="-73025">
              <a:lnSpc>
                <a:spcPct val="102200"/>
              </a:lnSpc>
              <a:spcBef>
                <a:spcPts val="75"/>
              </a:spcBef>
            </a:pPr>
            <a:r>
              <a:rPr sz="900" b="1" spc="3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900" b="1" spc="-10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900" b="1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900" b="1" spc="-40" dirty="0">
                <a:solidFill>
                  <a:srgbClr val="FFFFFF"/>
                </a:solidFill>
                <a:latin typeface="Georgia"/>
                <a:cs typeface="Georgia"/>
              </a:rPr>
              <a:t>o  </a:t>
            </a:r>
            <a:r>
              <a:rPr sz="900" b="1" spc="-5" dirty="0">
                <a:solidFill>
                  <a:srgbClr val="FFFFFF"/>
                </a:solidFill>
                <a:latin typeface="Georgia"/>
                <a:cs typeface="Georgia"/>
              </a:rPr>
              <a:t>nal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39220" y="1217142"/>
            <a:ext cx="598170" cy="582295"/>
          </a:xfrm>
          <a:custGeom>
            <a:avLst/>
            <a:gdLst/>
            <a:ahLst/>
            <a:cxnLst/>
            <a:rect l="l" t="t" r="r" b="b"/>
            <a:pathLst>
              <a:path w="598170" h="582294">
                <a:moveTo>
                  <a:pt x="298996" y="0"/>
                </a:moveTo>
                <a:lnTo>
                  <a:pt x="250498" y="3808"/>
                </a:lnTo>
                <a:lnTo>
                  <a:pt x="204492" y="14835"/>
                </a:lnTo>
                <a:lnTo>
                  <a:pt x="161592" y="32482"/>
                </a:lnTo>
                <a:lnTo>
                  <a:pt x="122415" y="56148"/>
                </a:lnTo>
                <a:lnTo>
                  <a:pt x="87576" y="85236"/>
                </a:lnTo>
                <a:lnTo>
                  <a:pt x="57690" y="119145"/>
                </a:lnTo>
                <a:lnTo>
                  <a:pt x="33374" y="157277"/>
                </a:lnTo>
                <a:lnTo>
                  <a:pt x="15243" y="199033"/>
                </a:lnTo>
                <a:lnTo>
                  <a:pt x="3913" y="243814"/>
                </a:lnTo>
                <a:lnTo>
                  <a:pt x="0" y="291020"/>
                </a:lnTo>
                <a:lnTo>
                  <a:pt x="3913" y="338223"/>
                </a:lnTo>
                <a:lnTo>
                  <a:pt x="15243" y="383002"/>
                </a:lnTo>
                <a:lnTo>
                  <a:pt x="33374" y="424757"/>
                </a:lnTo>
                <a:lnTo>
                  <a:pt x="57690" y="462890"/>
                </a:lnTo>
                <a:lnTo>
                  <a:pt x="87576" y="496800"/>
                </a:lnTo>
                <a:lnTo>
                  <a:pt x="122415" y="525888"/>
                </a:lnTo>
                <a:lnTo>
                  <a:pt x="161592" y="549556"/>
                </a:lnTo>
                <a:lnTo>
                  <a:pt x="204492" y="567203"/>
                </a:lnTo>
                <a:lnTo>
                  <a:pt x="250498" y="578231"/>
                </a:lnTo>
                <a:lnTo>
                  <a:pt x="298996" y="582040"/>
                </a:lnTo>
                <a:lnTo>
                  <a:pt x="347496" y="578231"/>
                </a:lnTo>
                <a:lnTo>
                  <a:pt x="393504" y="567203"/>
                </a:lnTo>
                <a:lnTo>
                  <a:pt x="436405" y="549556"/>
                </a:lnTo>
                <a:lnTo>
                  <a:pt x="475582" y="525888"/>
                </a:lnTo>
                <a:lnTo>
                  <a:pt x="510420" y="496800"/>
                </a:lnTo>
                <a:lnTo>
                  <a:pt x="540305" y="462890"/>
                </a:lnTo>
                <a:lnTo>
                  <a:pt x="564620" y="424757"/>
                </a:lnTo>
                <a:lnTo>
                  <a:pt x="582749" y="383002"/>
                </a:lnTo>
                <a:lnTo>
                  <a:pt x="594079" y="338223"/>
                </a:lnTo>
                <a:lnTo>
                  <a:pt x="597992" y="291020"/>
                </a:lnTo>
                <a:lnTo>
                  <a:pt x="594079" y="243814"/>
                </a:lnTo>
                <a:lnTo>
                  <a:pt x="582749" y="199033"/>
                </a:lnTo>
                <a:lnTo>
                  <a:pt x="564620" y="157277"/>
                </a:lnTo>
                <a:lnTo>
                  <a:pt x="540305" y="119145"/>
                </a:lnTo>
                <a:lnTo>
                  <a:pt x="510420" y="85236"/>
                </a:lnTo>
                <a:lnTo>
                  <a:pt x="475582" y="56148"/>
                </a:lnTo>
                <a:lnTo>
                  <a:pt x="436405" y="32482"/>
                </a:lnTo>
                <a:lnTo>
                  <a:pt x="393504" y="14835"/>
                </a:lnTo>
                <a:lnTo>
                  <a:pt x="347496" y="3808"/>
                </a:lnTo>
                <a:lnTo>
                  <a:pt x="298996" y="0"/>
                </a:lnTo>
                <a:close/>
              </a:path>
            </a:pathLst>
          </a:custGeom>
          <a:solidFill>
            <a:srgbClr val="000000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9220" y="1217142"/>
            <a:ext cx="598170" cy="582295"/>
          </a:xfrm>
          <a:custGeom>
            <a:avLst/>
            <a:gdLst/>
            <a:ahLst/>
            <a:cxnLst/>
            <a:rect l="l" t="t" r="r" b="b"/>
            <a:pathLst>
              <a:path w="598170" h="582294">
                <a:moveTo>
                  <a:pt x="0" y="291019"/>
                </a:moveTo>
                <a:lnTo>
                  <a:pt x="3913" y="243814"/>
                </a:lnTo>
                <a:lnTo>
                  <a:pt x="15243" y="199034"/>
                </a:lnTo>
                <a:lnTo>
                  <a:pt x="33373" y="157279"/>
                </a:lnTo>
                <a:lnTo>
                  <a:pt x="57688" y="119147"/>
                </a:lnTo>
                <a:lnTo>
                  <a:pt x="87573" y="85237"/>
                </a:lnTo>
                <a:lnTo>
                  <a:pt x="122412" y="56149"/>
                </a:lnTo>
                <a:lnTo>
                  <a:pt x="161589" y="32483"/>
                </a:lnTo>
                <a:lnTo>
                  <a:pt x="204489" y="14836"/>
                </a:lnTo>
                <a:lnTo>
                  <a:pt x="250496" y="3808"/>
                </a:lnTo>
                <a:lnTo>
                  <a:pt x="298995" y="0"/>
                </a:lnTo>
                <a:lnTo>
                  <a:pt x="347493" y="3808"/>
                </a:lnTo>
                <a:lnTo>
                  <a:pt x="393501" y="14836"/>
                </a:lnTo>
                <a:lnTo>
                  <a:pt x="436401" y="32483"/>
                </a:lnTo>
                <a:lnTo>
                  <a:pt x="475578" y="56149"/>
                </a:lnTo>
                <a:lnTo>
                  <a:pt x="510417" y="85237"/>
                </a:lnTo>
                <a:lnTo>
                  <a:pt x="540302" y="119147"/>
                </a:lnTo>
                <a:lnTo>
                  <a:pt x="564617" y="157279"/>
                </a:lnTo>
                <a:lnTo>
                  <a:pt x="582748" y="199034"/>
                </a:lnTo>
                <a:lnTo>
                  <a:pt x="594077" y="243814"/>
                </a:lnTo>
                <a:lnTo>
                  <a:pt x="597991" y="291019"/>
                </a:lnTo>
                <a:lnTo>
                  <a:pt x="594077" y="338223"/>
                </a:lnTo>
                <a:lnTo>
                  <a:pt x="582748" y="383003"/>
                </a:lnTo>
                <a:lnTo>
                  <a:pt x="564617" y="424759"/>
                </a:lnTo>
                <a:lnTo>
                  <a:pt x="540302" y="462891"/>
                </a:lnTo>
                <a:lnTo>
                  <a:pt x="510417" y="496800"/>
                </a:lnTo>
                <a:lnTo>
                  <a:pt x="475578" y="525888"/>
                </a:lnTo>
                <a:lnTo>
                  <a:pt x="436401" y="549555"/>
                </a:lnTo>
                <a:lnTo>
                  <a:pt x="393501" y="567201"/>
                </a:lnTo>
                <a:lnTo>
                  <a:pt x="347493" y="578229"/>
                </a:lnTo>
                <a:lnTo>
                  <a:pt x="298995" y="582038"/>
                </a:lnTo>
                <a:lnTo>
                  <a:pt x="250496" y="578229"/>
                </a:lnTo>
                <a:lnTo>
                  <a:pt x="204489" y="567201"/>
                </a:lnTo>
                <a:lnTo>
                  <a:pt x="161589" y="549555"/>
                </a:lnTo>
                <a:lnTo>
                  <a:pt x="122412" y="525888"/>
                </a:lnTo>
                <a:lnTo>
                  <a:pt x="87573" y="496800"/>
                </a:lnTo>
                <a:lnTo>
                  <a:pt x="57688" y="462891"/>
                </a:lnTo>
                <a:lnTo>
                  <a:pt x="33373" y="424759"/>
                </a:lnTo>
                <a:lnTo>
                  <a:pt x="15243" y="383003"/>
                </a:lnTo>
                <a:lnTo>
                  <a:pt x="3913" y="338223"/>
                </a:lnTo>
                <a:lnTo>
                  <a:pt x="0" y="291019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830611" y="1985772"/>
            <a:ext cx="7270750" cy="885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135" dirty="0">
                <a:latin typeface="Times New Roman"/>
                <a:cs typeface="Times New Roman"/>
              </a:rPr>
              <a:t>mengacu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0" dirty="0">
                <a:latin typeface="Times New Roman"/>
                <a:cs typeface="Times New Roman"/>
              </a:rPr>
              <a:t>pada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45" dirty="0">
                <a:latin typeface="Times New Roman"/>
                <a:cs typeface="Times New Roman"/>
              </a:rPr>
              <a:t>Rencana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30" dirty="0">
                <a:latin typeface="Times New Roman"/>
                <a:cs typeface="Times New Roman"/>
              </a:rPr>
              <a:t>Pengembangan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14" dirty="0">
                <a:latin typeface="Times New Roman"/>
                <a:cs typeface="Times New Roman"/>
              </a:rPr>
              <a:t>Kompetensi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PNS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35" dirty="0">
                <a:latin typeface="Times New Roman"/>
                <a:cs typeface="Times New Roman"/>
              </a:rPr>
              <a:t>tingkat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130" dirty="0">
                <a:latin typeface="Times New Roman"/>
                <a:cs typeface="Times New Roman"/>
              </a:rPr>
              <a:t>instansi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70" dirty="0">
                <a:latin typeface="Times New Roman"/>
                <a:cs typeface="Times New Roman"/>
              </a:rPr>
              <a:t>tahunan  </a:t>
            </a:r>
            <a:r>
              <a:rPr sz="1400" spc="135" dirty="0">
                <a:latin typeface="Times New Roman"/>
                <a:cs typeface="Times New Roman"/>
              </a:rPr>
              <a:t>yang </a:t>
            </a:r>
            <a:r>
              <a:rPr sz="1400" spc="145" dirty="0">
                <a:latin typeface="Times New Roman"/>
                <a:cs typeface="Times New Roman"/>
              </a:rPr>
              <a:t>ditetapkan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PPK.</a:t>
            </a:r>
            <a:endParaRPr sz="1400">
              <a:latin typeface="Times New Roman"/>
              <a:cs typeface="Times New Roman"/>
            </a:endParaRPr>
          </a:p>
          <a:p>
            <a:pPr marL="298450" marR="300355" indent="-285750">
              <a:lnSpc>
                <a:spcPts val="1700"/>
              </a:lnSpc>
              <a:spcBef>
                <a:spcPts val="40"/>
              </a:spcBef>
              <a:buFont typeface="Wingdings"/>
              <a:buChar char=""/>
              <a:tabLst>
                <a:tab pos="297815" algn="l"/>
                <a:tab pos="298450" algn="l"/>
              </a:tabLst>
            </a:pPr>
            <a:r>
              <a:rPr sz="1400" spc="100" dirty="0">
                <a:latin typeface="Times New Roman"/>
                <a:cs typeface="Times New Roman"/>
              </a:rPr>
              <a:t>PPK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0" dirty="0">
                <a:latin typeface="Times New Roman"/>
                <a:cs typeface="Times New Roman"/>
              </a:rPr>
              <a:t>melakukan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65" dirty="0">
                <a:latin typeface="Times New Roman"/>
                <a:cs typeface="Times New Roman"/>
              </a:rPr>
              <a:t>pemantauan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Times New Roman"/>
                <a:cs typeface="Times New Roman"/>
              </a:rPr>
              <a:t>Pelaksanaan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30" dirty="0">
                <a:latin typeface="Times New Roman"/>
                <a:cs typeface="Times New Roman"/>
              </a:rPr>
              <a:t>Pengembangan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14" dirty="0">
                <a:latin typeface="Times New Roman"/>
                <a:cs typeface="Times New Roman"/>
              </a:rPr>
              <a:t>Kompetensi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135" dirty="0">
                <a:latin typeface="Times New Roman"/>
                <a:cs typeface="Times New Roman"/>
              </a:rPr>
              <a:t>tingkat  </a:t>
            </a:r>
            <a:r>
              <a:rPr sz="1400" spc="120" dirty="0">
                <a:latin typeface="Times New Roman"/>
                <a:cs typeface="Times New Roman"/>
              </a:rPr>
              <a:t>instansi.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30904" y="3081020"/>
            <a:ext cx="1689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80" dirty="0">
                <a:latin typeface="Times New Roman"/>
                <a:cs typeface="Times New Roman"/>
              </a:rPr>
              <a:t>Bentuk  </a:t>
            </a:r>
            <a:r>
              <a:rPr sz="1800" spc="135" dirty="0">
                <a:latin typeface="Times New Roman"/>
                <a:cs typeface="Times New Roman"/>
              </a:rPr>
              <a:t>P</a:t>
            </a:r>
            <a:r>
              <a:rPr sz="1800" spc="125" dirty="0">
                <a:latin typeface="Times New Roman"/>
                <a:cs typeface="Times New Roman"/>
              </a:rPr>
              <a:t>e</a:t>
            </a:r>
            <a:r>
              <a:rPr sz="1800" spc="245" dirty="0">
                <a:latin typeface="Times New Roman"/>
                <a:cs typeface="Times New Roman"/>
              </a:rPr>
              <a:t>n</a:t>
            </a:r>
            <a:r>
              <a:rPr sz="1800" spc="50" dirty="0">
                <a:latin typeface="Times New Roman"/>
                <a:cs typeface="Times New Roman"/>
              </a:rPr>
              <a:t>g</a:t>
            </a:r>
            <a:r>
              <a:rPr sz="1800" spc="145" dirty="0">
                <a:latin typeface="Times New Roman"/>
                <a:cs typeface="Times New Roman"/>
              </a:rPr>
              <a:t>e</a:t>
            </a:r>
            <a:r>
              <a:rPr sz="1800" spc="275" dirty="0">
                <a:latin typeface="Times New Roman"/>
                <a:cs typeface="Times New Roman"/>
              </a:rPr>
              <a:t>m</a:t>
            </a:r>
            <a:r>
              <a:rPr sz="1800" spc="110" dirty="0">
                <a:latin typeface="Times New Roman"/>
                <a:cs typeface="Times New Roman"/>
              </a:rPr>
              <a:t>b</a:t>
            </a:r>
            <a:r>
              <a:rPr sz="1800" spc="210" dirty="0">
                <a:latin typeface="Times New Roman"/>
                <a:cs typeface="Times New Roman"/>
              </a:rPr>
              <a:t>a</a:t>
            </a:r>
            <a:r>
              <a:rPr sz="1800" spc="245" dirty="0">
                <a:latin typeface="Times New Roman"/>
                <a:cs typeface="Times New Roman"/>
              </a:rPr>
              <a:t>n</a:t>
            </a:r>
            <a:r>
              <a:rPr sz="1800" spc="60" dirty="0">
                <a:latin typeface="Times New Roman"/>
                <a:cs typeface="Times New Roman"/>
              </a:rPr>
              <a:t>g</a:t>
            </a:r>
            <a:r>
              <a:rPr sz="1800" spc="210" dirty="0">
                <a:latin typeface="Times New Roman"/>
                <a:cs typeface="Times New Roman"/>
              </a:rPr>
              <a:t>a</a:t>
            </a:r>
            <a:r>
              <a:rPr sz="1800" spc="160" dirty="0">
                <a:latin typeface="Times New Roman"/>
                <a:cs typeface="Times New Roman"/>
              </a:rPr>
              <a:t>n  </a:t>
            </a:r>
            <a:r>
              <a:rPr sz="1800" spc="155" dirty="0">
                <a:latin typeface="Times New Roman"/>
                <a:cs typeface="Times New Roman"/>
              </a:rPr>
              <a:t>Kompetensi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62607" y="3004820"/>
            <a:ext cx="304482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120" dirty="0">
                <a:latin typeface="Times New Roman"/>
                <a:cs typeface="Times New Roman"/>
              </a:rPr>
              <a:t>pemberian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tugas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belajar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pada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pendidikan  </a:t>
            </a:r>
            <a:r>
              <a:rPr sz="1200" spc="95" dirty="0">
                <a:latin typeface="Times New Roman"/>
                <a:cs typeface="Times New Roman"/>
              </a:rPr>
              <a:t>formal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dalam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jenjang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pendidikan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tinggi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03579" y="3561588"/>
            <a:ext cx="11118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130" dirty="0">
                <a:latin typeface="Times New Roman"/>
                <a:cs typeface="Times New Roman"/>
              </a:rPr>
              <a:t>pelatihan  </a:t>
            </a:r>
            <a:r>
              <a:rPr sz="1400" spc="100" dirty="0">
                <a:latin typeface="Times New Roman"/>
                <a:cs typeface="Times New Roman"/>
              </a:rPr>
              <a:t>klasikal;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60" dirty="0">
                <a:latin typeface="Times New Roman"/>
                <a:cs typeface="Times New Roman"/>
              </a:rPr>
              <a:t>dan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05233" y="3030219"/>
            <a:ext cx="2117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35" dirty="0">
                <a:latin typeface="Times New Roman"/>
                <a:cs typeface="Times New Roman"/>
              </a:rPr>
              <a:t>pendidikan;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185" dirty="0">
                <a:latin typeface="Times New Roman"/>
                <a:cs typeface="Times New Roman"/>
              </a:rPr>
              <a:t>dan/atau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48121" y="3612388"/>
            <a:ext cx="1008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55" dirty="0">
                <a:latin typeface="Times New Roman"/>
                <a:cs typeface="Times New Roman"/>
              </a:rPr>
              <a:t>p</a:t>
            </a:r>
            <a:r>
              <a:rPr sz="1600" spc="140" dirty="0">
                <a:latin typeface="Times New Roman"/>
                <a:cs typeface="Times New Roman"/>
              </a:rPr>
              <a:t>e</a:t>
            </a:r>
            <a:r>
              <a:rPr sz="1600" spc="50" dirty="0">
                <a:latin typeface="Times New Roman"/>
                <a:cs typeface="Times New Roman"/>
              </a:rPr>
              <a:t>l</a:t>
            </a:r>
            <a:r>
              <a:rPr sz="1600" spc="185" dirty="0">
                <a:latin typeface="Times New Roman"/>
                <a:cs typeface="Times New Roman"/>
              </a:rPr>
              <a:t>a</a:t>
            </a:r>
            <a:r>
              <a:rPr sz="1600" spc="190" dirty="0">
                <a:latin typeface="Times New Roman"/>
                <a:cs typeface="Times New Roman"/>
              </a:rPr>
              <a:t>t</a:t>
            </a:r>
            <a:r>
              <a:rPr sz="1600" spc="50" dirty="0">
                <a:latin typeface="Times New Roman"/>
                <a:cs typeface="Times New Roman"/>
              </a:rPr>
              <a:t>i</a:t>
            </a:r>
            <a:r>
              <a:rPr sz="1600" spc="220" dirty="0">
                <a:latin typeface="Times New Roman"/>
                <a:cs typeface="Times New Roman"/>
              </a:rPr>
              <a:t>h</a:t>
            </a:r>
            <a:r>
              <a:rPr sz="1600" spc="185" dirty="0">
                <a:latin typeface="Times New Roman"/>
                <a:cs typeface="Times New Roman"/>
              </a:rPr>
              <a:t>a</a:t>
            </a:r>
            <a:r>
              <a:rPr sz="1600" spc="215" dirty="0">
                <a:latin typeface="Times New Roman"/>
                <a:cs typeface="Times New Roman"/>
              </a:rPr>
              <a:t>n</a:t>
            </a:r>
            <a:r>
              <a:rPr sz="1600" spc="3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192907" y="3653028"/>
            <a:ext cx="1922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0" dirty="0">
                <a:latin typeface="Times New Roman"/>
                <a:cs typeface="Times New Roman"/>
              </a:rPr>
              <a:t>pelatihan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14" dirty="0">
                <a:latin typeface="Times New Roman"/>
                <a:cs typeface="Times New Roman"/>
              </a:rPr>
              <a:t>nonklasikal.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15909" y="4150846"/>
            <a:ext cx="3395979" cy="21666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709545" marR="5080" indent="95250" algn="just">
              <a:lnSpc>
                <a:spcPts val="1200"/>
              </a:lnSpc>
              <a:spcBef>
                <a:spcPts val="195"/>
              </a:spcBef>
            </a:pPr>
            <a:r>
              <a:rPr sz="1050" i="1" spc="-30" dirty="0">
                <a:latin typeface="Arial"/>
                <a:cs typeface="Arial"/>
              </a:rPr>
              <a:t>co</a:t>
            </a:r>
            <a:r>
              <a:rPr sz="1050" i="1" spc="-25" dirty="0">
                <a:latin typeface="Arial"/>
                <a:cs typeface="Arial"/>
              </a:rPr>
              <a:t>a</a:t>
            </a:r>
            <a:r>
              <a:rPr sz="1050" i="1" spc="15" dirty="0">
                <a:latin typeface="Arial"/>
                <a:cs typeface="Arial"/>
              </a:rPr>
              <a:t>ch</a:t>
            </a:r>
            <a:r>
              <a:rPr sz="1050" i="1" spc="60" dirty="0">
                <a:latin typeface="Arial"/>
                <a:cs typeface="Arial"/>
              </a:rPr>
              <a:t>in</a:t>
            </a:r>
            <a:r>
              <a:rPr sz="1050" i="1" spc="-40" dirty="0">
                <a:latin typeface="Arial"/>
                <a:cs typeface="Arial"/>
              </a:rPr>
              <a:t>g</a:t>
            </a:r>
            <a:r>
              <a:rPr sz="1000" spc="-5" dirty="0">
                <a:latin typeface="Times New Roman"/>
                <a:cs typeface="Times New Roman"/>
              </a:rPr>
              <a:t>;  </a:t>
            </a:r>
            <a:r>
              <a:rPr sz="1050" i="1" spc="45" dirty="0">
                <a:latin typeface="Arial"/>
                <a:cs typeface="Arial"/>
              </a:rPr>
              <a:t>m</a:t>
            </a:r>
            <a:r>
              <a:rPr sz="1050" i="1" spc="-65" dirty="0">
                <a:latin typeface="Arial"/>
                <a:cs typeface="Arial"/>
              </a:rPr>
              <a:t>e</a:t>
            </a:r>
            <a:r>
              <a:rPr sz="1050" i="1" spc="50" dirty="0">
                <a:latin typeface="Arial"/>
                <a:cs typeface="Arial"/>
              </a:rPr>
              <a:t>n</a:t>
            </a:r>
            <a:r>
              <a:rPr sz="1050" i="1" spc="35" dirty="0">
                <a:latin typeface="Arial"/>
                <a:cs typeface="Arial"/>
              </a:rPr>
              <a:t>to</a:t>
            </a:r>
            <a:r>
              <a:rPr sz="1050" i="1" spc="135" dirty="0">
                <a:latin typeface="Arial"/>
                <a:cs typeface="Arial"/>
              </a:rPr>
              <a:t>r</a:t>
            </a:r>
            <a:r>
              <a:rPr sz="1050" i="1" spc="75" dirty="0">
                <a:latin typeface="Arial"/>
                <a:cs typeface="Arial"/>
              </a:rPr>
              <a:t>i</a:t>
            </a:r>
            <a:r>
              <a:rPr sz="1050" i="1" spc="50" dirty="0">
                <a:latin typeface="Arial"/>
                <a:cs typeface="Arial"/>
              </a:rPr>
              <a:t>n</a:t>
            </a:r>
            <a:r>
              <a:rPr sz="1050" i="1" spc="-40" dirty="0">
                <a:latin typeface="Arial"/>
                <a:cs typeface="Arial"/>
              </a:rPr>
              <a:t>g</a:t>
            </a:r>
            <a:r>
              <a:rPr sz="1000" spc="-5" dirty="0">
                <a:latin typeface="Times New Roman"/>
                <a:cs typeface="Times New Roman"/>
              </a:rPr>
              <a:t>;  </a:t>
            </a:r>
            <a:r>
              <a:rPr sz="1050" i="1" spc="15" dirty="0">
                <a:latin typeface="Arial"/>
                <a:cs typeface="Arial"/>
              </a:rPr>
              <a:t>e-learning</a:t>
            </a:r>
            <a:r>
              <a:rPr sz="1000" spc="15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026794" marR="5080" indent="1090295" algn="r">
              <a:lnSpc>
                <a:spcPts val="1200"/>
              </a:lnSpc>
            </a:pPr>
            <a:r>
              <a:rPr sz="1000" spc="95" dirty="0">
                <a:latin typeface="Times New Roman"/>
                <a:cs typeface="Times New Roman"/>
              </a:rPr>
              <a:t>pelatihan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jarak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jauh;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detasering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(</a:t>
            </a:r>
            <a:r>
              <a:rPr sz="1050" i="1" spc="20" dirty="0">
                <a:latin typeface="Arial"/>
                <a:cs typeface="Arial"/>
              </a:rPr>
              <a:t>secondment)</a:t>
            </a:r>
            <a:r>
              <a:rPr sz="1000" spc="20" dirty="0">
                <a:latin typeface="Times New Roman"/>
                <a:cs typeface="Times New Roman"/>
              </a:rPr>
              <a:t>;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90" dirty="0">
                <a:latin typeface="Times New Roman"/>
                <a:cs typeface="Times New Roman"/>
              </a:rPr>
              <a:t>pembelajaran </a:t>
            </a:r>
            <a:r>
              <a:rPr sz="1000" spc="100" dirty="0">
                <a:latin typeface="Times New Roman"/>
                <a:cs typeface="Times New Roman"/>
              </a:rPr>
              <a:t>alam</a:t>
            </a:r>
            <a:r>
              <a:rPr sz="1000" spc="-90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terbuka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(</a:t>
            </a:r>
            <a:r>
              <a:rPr sz="1050" i="1" spc="30" dirty="0">
                <a:latin typeface="Arial"/>
                <a:cs typeface="Arial"/>
              </a:rPr>
              <a:t>outbond)</a:t>
            </a:r>
            <a:r>
              <a:rPr sz="1000" spc="30" dirty="0">
                <a:latin typeface="Times New Roman"/>
                <a:cs typeface="Times New Roman"/>
              </a:rPr>
              <a:t>;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patok </a:t>
            </a:r>
            <a:r>
              <a:rPr sz="1000" spc="85" dirty="0">
                <a:latin typeface="Times New Roman"/>
                <a:cs typeface="Times New Roman"/>
              </a:rPr>
              <a:t>banding</a:t>
            </a:r>
            <a:r>
              <a:rPr sz="1000" spc="-140" dirty="0">
                <a:latin typeface="Times New Roman"/>
                <a:cs typeface="Times New Roman"/>
              </a:rPr>
              <a:t> </a:t>
            </a:r>
            <a:r>
              <a:rPr sz="1050" i="1" spc="35" dirty="0">
                <a:latin typeface="Arial"/>
                <a:cs typeface="Arial"/>
              </a:rPr>
              <a:t>(benchmarking)</a:t>
            </a:r>
            <a:r>
              <a:rPr sz="1000" spc="35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35"/>
              </a:lnSpc>
            </a:pPr>
            <a:r>
              <a:rPr sz="1000" spc="120" dirty="0">
                <a:latin typeface="Times New Roman"/>
                <a:cs typeface="Times New Roman"/>
              </a:rPr>
              <a:t>pertukaran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125" dirty="0">
                <a:latin typeface="Times New Roman"/>
                <a:cs typeface="Times New Roman"/>
              </a:rPr>
              <a:t>antara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PNS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dengan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pegawai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BUMN/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BUMD;</a:t>
            </a:r>
            <a:endParaRPr sz="1000">
              <a:latin typeface="Times New Roman"/>
              <a:cs typeface="Times New Roman"/>
            </a:endParaRPr>
          </a:p>
          <a:p>
            <a:pPr marL="666750" marR="5080" indent="565150" algn="r">
              <a:lnSpc>
                <a:spcPts val="1200"/>
              </a:lnSpc>
              <a:spcBef>
                <a:spcPts val="65"/>
              </a:spcBef>
            </a:pPr>
            <a:r>
              <a:rPr sz="1000" spc="80" dirty="0">
                <a:latin typeface="Times New Roman"/>
                <a:cs typeface="Times New Roman"/>
              </a:rPr>
              <a:t>belajar </a:t>
            </a:r>
            <a:r>
              <a:rPr sz="1000" spc="100" dirty="0">
                <a:latin typeface="Times New Roman"/>
                <a:cs typeface="Times New Roman"/>
              </a:rPr>
              <a:t>mandiri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(</a:t>
            </a:r>
            <a:r>
              <a:rPr sz="1050" i="1" spc="25" dirty="0">
                <a:latin typeface="Arial"/>
                <a:cs typeface="Arial"/>
              </a:rPr>
              <a:t>self</a:t>
            </a:r>
            <a:r>
              <a:rPr sz="1050" i="1" spc="-55" dirty="0">
                <a:latin typeface="Arial"/>
                <a:cs typeface="Arial"/>
              </a:rPr>
              <a:t> </a:t>
            </a:r>
            <a:r>
              <a:rPr sz="1050" i="1" spc="20" dirty="0">
                <a:latin typeface="Arial"/>
                <a:cs typeface="Arial"/>
              </a:rPr>
              <a:t>development</a:t>
            </a:r>
            <a:r>
              <a:rPr sz="1000" spc="20" dirty="0">
                <a:latin typeface="Times New Roman"/>
                <a:cs typeface="Times New Roman"/>
              </a:rPr>
              <a:t>); 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komunitas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80" dirty="0">
                <a:latin typeface="Times New Roman"/>
                <a:cs typeface="Times New Roman"/>
              </a:rPr>
              <a:t>belajar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50" i="1" spc="45" dirty="0">
                <a:latin typeface="Arial"/>
                <a:cs typeface="Arial"/>
              </a:rPr>
              <a:t>(community</a:t>
            </a:r>
            <a:r>
              <a:rPr sz="1050" i="1" spc="-50" dirty="0">
                <a:latin typeface="Arial"/>
                <a:cs typeface="Arial"/>
              </a:rPr>
              <a:t> </a:t>
            </a:r>
            <a:r>
              <a:rPr sz="1050" i="1" spc="5" dirty="0">
                <a:latin typeface="Arial"/>
                <a:cs typeface="Arial"/>
              </a:rPr>
              <a:t>of</a:t>
            </a:r>
            <a:r>
              <a:rPr sz="1050" i="1" spc="-50" dirty="0">
                <a:latin typeface="Arial"/>
                <a:cs typeface="Arial"/>
              </a:rPr>
              <a:t> </a:t>
            </a:r>
            <a:r>
              <a:rPr sz="1050" i="1" spc="25" dirty="0">
                <a:latin typeface="Arial"/>
                <a:cs typeface="Arial"/>
              </a:rPr>
              <a:t>practices)</a:t>
            </a:r>
            <a:r>
              <a:rPr sz="1000" spc="25" dirty="0">
                <a:latin typeface="Times New Roman"/>
                <a:cs typeface="Times New Roman"/>
              </a:rPr>
              <a:t>;</a:t>
            </a:r>
            <a:endParaRPr sz="1000">
              <a:latin typeface="Times New Roman"/>
              <a:cs typeface="Times New Roman"/>
            </a:endParaRPr>
          </a:p>
          <a:p>
            <a:pPr marL="1749425" marR="5080" indent="-5080" algn="r">
              <a:lnSpc>
                <a:spcPts val="1200"/>
              </a:lnSpc>
            </a:pPr>
            <a:r>
              <a:rPr sz="1000" spc="80" dirty="0">
                <a:latin typeface="Times New Roman"/>
                <a:cs typeface="Times New Roman"/>
              </a:rPr>
              <a:t>bimbingan </a:t>
            </a:r>
            <a:r>
              <a:rPr sz="1000" spc="65" dirty="0">
                <a:latin typeface="Times New Roman"/>
                <a:cs typeface="Times New Roman"/>
              </a:rPr>
              <a:t>di</a:t>
            </a:r>
            <a:r>
              <a:rPr sz="1000" spc="-85" dirty="0">
                <a:latin typeface="Times New Roman"/>
                <a:cs typeface="Times New Roman"/>
              </a:rPr>
              <a:t> </a:t>
            </a:r>
            <a:r>
              <a:rPr sz="1000" spc="110" dirty="0">
                <a:latin typeface="Times New Roman"/>
                <a:cs typeface="Times New Roman"/>
              </a:rPr>
              <a:t>tempat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75" dirty="0">
                <a:latin typeface="Times New Roman"/>
                <a:cs typeface="Times New Roman"/>
              </a:rPr>
              <a:t>kerja;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magang/praktik </a:t>
            </a:r>
            <a:r>
              <a:rPr sz="1000" spc="75" dirty="0">
                <a:latin typeface="Times New Roman"/>
                <a:cs typeface="Times New Roman"/>
              </a:rPr>
              <a:t>kerja;</a:t>
            </a:r>
            <a:r>
              <a:rPr sz="1000" spc="-150" dirty="0">
                <a:latin typeface="Times New Roman"/>
                <a:cs typeface="Times New Roman"/>
              </a:rPr>
              <a:t> </a:t>
            </a:r>
            <a:r>
              <a:rPr sz="1000" spc="114" dirty="0">
                <a:latin typeface="Times New Roman"/>
                <a:cs typeface="Times New Roman"/>
              </a:rPr>
              <a:t>dan</a:t>
            </a:r>
            <a:endParaRPr sz="1000">
              <a:latin typeface="Times New Roman"/>
              <a:cs typeface="Times New Roman"/>
            </a:endParaRPr>
          </a:p>
          <a:p>
            <a:pPr marR="5715" algn="r">
              <a:lnSpc>
                <a:spcPts val="1160"/>
              </a:lnSpc>
            </a:pPr>
            <a:r>
              <a:rPr sz="1000" spc="85" dirty="0">
                <a:latin typeface="Times New Roman"/>
                <a:cs typeface="Times New Roman"/>
              </a:rPr>
              <a:t>jalur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95" dirty="0">
                <a:latin typeface="Times New Roman"/>
                <a:cs typeface="Times New Roman"/>
              </a:rPr>
              <a:t>Pengembangan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85" dirty="0">
                <a:latin typeface="Times New Roman"/>
                <a:cs typeface="Times New Roman"/>
              </a:rPr>
              <a:t>Kompetensi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dalam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5" dirty="0">
                <a:latin typeface="Times New Roman"/>
                <a:cs typeface="Times New Roman"/>
              </a:rPr>
              <a:t>bentuk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000" spc="95" dirty="0">
                <a:latin typeface="Times New Roman"/>
                <a:cs typeface="Times New Roman"/>
              </a:rPr>
              <a:t>pelatihan </a:t>
            </a:r>
            <a:r>
              <a:rPr sz="1000" spc="90" dirty="0">
                <a:latin typeface="Times New Roman"/>
                <a:cs typeface="Times New Roman"/>
              </a:rPr>
              <a:t>nonklasikal</a:t>
            </a:r>
            <a:r>
              <a:rPr sz="1000" spc="-170" dirty="0">
                <a:latin typeface="Times New Roman"/>
                <a:cs typeface="Times New Roman"/>
              </a:rPr>
              <a:t> </a:t>
            </a:r>
            <a:r>
              <a:rPr sz="1000" spc="85" dirty="0">
                <a:latin typeface="Times New Roman"/>
                <a:cs typeface="Times New Roman"/>
              </a:rPr>
              <a:t>lainnya.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352032" y="4173816"/>
            <a:ext cx="1572895" cy="2223135"/>
          </a:xfrm>
          <a:custGeom>
            <a:avLst/>
            <a:gdLst/>
            <a:ahLst/>
            <a:cxnLst/>
            <a:rect l="l" t="t" r="r" b="b"/>
            <a:pathLst>
              <a:path w="1572895" h="2223135">
                <a:moveTo>
                  <a:pt x="1310639" y="0"/>
                </a:moveTo>
                <a:lnTo>
                  <a:pt x="262127" y="0"/>
                </a:lnTo>
                <a:lnTo>
                  <a:pt x="215010" y="4223"/>
                </a:lnTo>
                <a:lnTo>
                  <a:pt x="170663" y="16399"/>
                </a:lnTo>
                <a:lnTo>
                  <a:pt x="129827" y="35788"/>
                </a:lnTo>
                <a:lnTo>
                  <a:pt x="93243" y="61649"/>
                </a:lnTo>
                <a:lnTo>
                  <a:pt x="61649" y="93243"/>
                </a:lnTo>
                <a:lnTo>
                  <a:pt x="35788" y="129827"/>
                </a:lnTo>
                <a:lnTo>
                  <a:pt x="16399" y="170663"/>
                </a:lnTo>
                <a:lnTo>
                  <a:pt x="4223" y="215010"/>
                </a:lnTo>
                <a:lnTo>
                  <a:pt x="0" y="262128"/>
                </a:lnTo>
                <a:lnTo>
                  <a:pt x="0" y="2222830"/>
                </a:lnTo>
                <a:lnTo>
                  <a:pt x="1572767" y="2222830"/>
                </a:lnTo>
                <a:lnTo>
                  <a:pt x="1572767" y="262128"/>
                </a:lnTo>
                <a:lnTo>
                  <a:pt x="1568544" y="215010"/>
                </a:lnTo>
                <a:lnTo>
                  <a:pt x="1556368" y="170663"/>
                </a:lnTo>
                <a:lnTo>
                  <a:pt x="1536979" y="129827"/>
                </a:lnTo>
                <a:lnTo>
                  <a:pt x="1511118" y="93243"/>
                </a:lnTo>
                <a:lnTo>
                  <a:pt x="1479524" y="61649"/>
                </a:lnTo>
                <a:lnTo>
                  <a:pt x="1442940" y="35788"/>
                </a:lnTo>
                <a:lnTo>
                  <a:pt x="1402104" y="16399"/>
                </a:lnTo>
                <a:lnTo>
                  <a:pt x="1357757" y="4223"/>
                </a:lnTo>
                <a:lnTo>
                  <a:pt x="1310639" y="0"/>
                </a:lnTo>
                <a:close/>
              </a:path>
            </a:pathLst>
          </a:custGeom>
          <a:solidFill>
            <a:srgbClr val="E68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52032" y="4173816"/>
            <a:ext cx="1572895" cy="2223135"/>
          </a:xfrm>
          <a:custGeom>
            <a:avLst/>
            <a:gdLst/>
            <a:ahLst/>
            <a:cxnLst/>
            <a:rect l="l" t="t" r="r" b="b"/>
            <a:pathLst>
              <a:path w="1572895" h="2223135">
                <a:moveTo>
                  <a:pt x="262133" y="0"/>
                </a:moveTo>
                <a:lnTo>
                  <a:pt x="1310640" y="0"/>
                </a:lnTo>
                <a:lnTo>
                  <a:pt x="1357758" y="4223"/>
                </a:lnTo>
                <a:lnTo>
                  <a:pt x="1402106" y="16399"/>
                </a:lnTo>
                <a:lnTo>
                  <a:pt x="1442942" y="35788"/>
                </a:lnTo>
                <a:lnTo>
                  <a:pt x="1479527" y="61650"/>
                </a:lnTo>
                <a:lnTo>
                  <a:pt x="1511121" y="93244"/>
                </a:lnTo>
                <a:lnTo>
                  <a:pt x="1536982" y="129829"/>
                </a:lnTo>
                <a:lnTo>
                  <a:pt x="1556371" y="170666"/>
                </a:lnTo>
                <a:lnTo>
                  <a:pt x="1568547" y="215014"/>
                </a:lnTo>
                <a:lnTo>
                  <a:pt x="1572770" y="262133"/>
                </a:lnTo>
                <a:lnTo>
                  <a:pt x="1572770" y="2222831"/>
                </a:lnTo>
                <a:lnTo>
                  <a:pt x="0" y="2222831"/>
                </a:lnTo>
                <a:lnTo>
                  <a:pt x="0" y="262133"/>
                </a:lnTo>
                <a:lnTo>
                  <a:pt x="4223" y="215014"/>
                </a:lnTo>
                <a:lnTo>
                  <a:pt x="16399" y="170666"/>
                </a:lnTo>
                <a:lnTo>
                  <a:pt x="35788" y="129829"/>
                </a:lnTo>
                <a:lnTo>
                  <a:pt x="61650" y="93244"/>
                </a:lnTo>
                <a:lnTo>
                  <a:pt x="93244" y="61650"/>
                </a:lnTo>
                <a:lnTo>
                  <a:pt x="129829" y="35788"/>
                </a:lnTo>
                <a:lnTo>
                  <a:pt x="170666" y="16399"/>
                </a:lnTo>
                <a:lnTo>
                  <a:pt x="215014" y="4223"/>
                </a:lnTo>
                <a:lnTo>
                  <a:pt x="262133" y="0"/>
                </a:lnTo>
                <a:close/>
              </a:path>
            </a:pathLst>
          </a:custGeom>
          <a:ln w="12700">
            <a:solidFill>
              <a:srgbClr val="2C88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76060" y="4282440"/>
            <a:ext cx="130365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70" dirty="0">
                <a:latin typeface="Times New Roman"/>
                <a:cs typeface="Times New Roman"/>
              </a:rPr>
              <a:t>Dapat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85" dirty="0">
                <a:latin typeface="Times New Roman"/>
                <a:cs typeface="Times New Roman"/>
              </a:rPr>
              <a:t>dilaksanakan  </a:t>
            </a:r>
            <a:r>
              <a:rPr sz="1100" spc="90" dirty="0">
                <a:latin typeface="Times New Roman"/>
                <a:cs typeface="Times New Roman"/>
              </a:rPr>
              <a:t>secara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76060" y="4599432"/>
            <a:ext cx="1433195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31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100" spc="70" dirty="0">
                <a:latin typeface="Times New Roman"/>
                <a:cs typeface="Times New Roman"/>
              </a:rPr>
              <a:t>Mandiri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50"/>
              </a:lnSpc>
            </a:pPr>
            <a:r>
              <a:rPr sz="1100" spc="85" dirty="0">
                <a:latin typeface="Times New Roman"/>
                <a:cs typeface="Times New Roman"/>
              </a:rPr>
              <a:t>terakreditasi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AutoNum type="arabicPeriod" startAt="2"/>
              <a:tabLst>
                <a:tab pos="241300" algn="l"/>
              </a:tabLst>
            </a:pPr>
            <a:r>
              <a:rPr sz="1100" spc="85" dirty="0">
                <a:latin typeface="Times New Roman"/>
                <a:cs typeface="Times New Roman"/>
              </a:rPr>
              <a:t>Bersama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80" dirty="0">
                <a:latin typeface="Times New Roman"/>
                <a:cs typeface="Times New Roman"/>
              </a:rPr>
              <a:t>instansi</a:t>
            </a:r>
            <a:endParaRPr sz="1100">
              <a:latin typeface="Times New Roman"/>
              <a:cs typeface="Times New Roman"/>
            </a:endParaRPr>
          </a:p>
          <a:p>
            <a:pPr marL="241300" marR="345440">
              <a:lnSpc>
                <a:spcPts val="1200"/>
              </a:lnSpc>
              <a:spcBef>
                <a:spcPts val="140"/>
              </a:spcBef>
            </a:pPr>
            <a:r>
              <a:rPr sz="1100" spc="70" dirty="0">
                <a:latin typeface="Times New Roman"/>
                <a:cs typeface="Times New Roman"/>
              </a:rPr>
              <a:t>lain </a:t>
            </a:r>
            <a:r>
              <a:rPr sz="1100" spc="80" dirty="0">
                <a:latin typeface="Times New Roman"/>
                <a:cs typeface="Times New Roman"/>
              </a:rPr>
              <a:t>yang  </a:t>
            </a:r>
            <a:r>
              <a:rPr sz="1100" spc="70" dirty="0">
                <a:latin typeface="Times New Roman"/>
                <a:cs typeface="Times New Roman"/>
              </a:rPr>
              <a:t>t</a:t>
            </a:r>
            <a:r>
              <a:rPr sz="1100" spc="100" dirty="0">
                <a:latin typeface="Times New Roman"/>
                <a:cs typeface="Times New Roman"/>
              </a:rPr>
              <a:t>e</a:t>
            </a:r>
            <a:r>
              <a:rPr sz="1100" spc="140" dirty="0">
                <a:latin typeface="Times New Roman"/>
                <a:cs typeface="Times New Roman"/>
              </a:rPr>
              <a:t>r</a:t>
            </a:r>
            <a:r>
              <a:rPr sz="1100" spc="95" dirty="0">
                <a:latin typeface="Times New Roman"/>
                <a:cs typeface="Times New Roman"/>
              </a:rPr>
              <a:t>ak</a:t>
            </a:r>
            <a:r>
              <a:rPr sz="1100" spc="140" dirty="0">
                <a:latin typeface="Times New Roman"/>
                <a:cs typeface="Times New Roman"/>
              </a:rPr>
              <a:t>r</a:t>
            </a:r>
            <a:r>
              <a:rPr sz="1100" spc="55" dirty="0">
                <a:latin typeface="Times New Roman"/>
                <a:cs typeface="Times New Roman"/>
              </a:rPr>
              <a:t>e</a:t>
            </a:r>
            <a:r>
              <a:rPr sz="1100" spc="75" dirty="0">
                <a:latin typeface="Times New Roman"/>
                <a:cs typeface="Times New Roman"/>
              </a:rPr>
              <a:t>d</a:t>
            </a:r>
            <a:r>
              <a:rPr sz="1100" spc="15" dirty="0">
                <a:latin typeface="Times New Roman"/>
                <a:cs typeface="Times New Roman"/>
              </a:rPr>
              <a:t>i</a:t>
            </a:r>
            <a:r>
              <a:rPr sz="1100" spc="85" dirty="0">
                <a:latin typeface="Times New Roman"/>
                <a:cs typeface="Times New Roman"/>
              </a:rPr>
              <a:t>t</a:t>
            </a:r>
            <a:r>
              <a:rPr sz="1100" spc="125" dirty="0">
                <a:latin typeface="Times New Roman"/>
                <a:cs typeface="Times New Roman"/>
              </a:rPr>
              <a:t>a</a:t>
            </a:r>
            <a:r>
              <a:rPr sz="1100" spc="80" dirty="0">
                <a:latin typeface="Times New Roman"/>
                <a:cs typeface="Times New Roman"/>
              </a:rPr>
              <a:t>s</a:t>
            </a:r>
            <a:r>
              <a:rPr sz="1100" spc="35" dirty="0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4500"/>
              </a:lnSpc>
              <a:spcBef>
                <a:spcPts val="25"/>
              </a:spcBef>
              <a:buAutoNum type="arabicPeriod" startAt="3"/>
              <a:tabLst>
                <a:tab pos="241300" algn="l"/>
              </a:tabLst>
            </a:pPr>
            <a:r>
              <a:rPr sz="1100" spc="85" dirty="0">
                <a:latin typeface="Times New Roman"/>
                <a:cs typeface="Times New Roman"/>
              </a:rPr>
              <a:t>Bersama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65" dirty="0">
                <a:latin typeface="Times New Roman"/>
                <a:cs typeface="Times New Roman"/>
              </a:rPr>
              <a:t>Lembaga  </a:t>
            </a:r>
            <a:r>
              <a:rPr sz="1100" spc="75" dirty="0">
                <a:latin typeface="Times New Roman"/>
                <a:cs typeface="Times New Roman"/>
              </a:rPr>
              <a:t>penyelenggara  </a:t>
            </a:r>
            <a:r>
              <a:rPr sz="1100" spc="80" dirty="0">
                <a:latin typeface="Times New Roman"/>
                <a:cs typeface="Times New Roman"/>
              </a:rPr>
              <a:t>pelatihan  independent yang  </a:t>
            </a:r>
            <a:r>
              <a:rPr sz="1100" spc="85" dirty="0">
                <a:latin typeface="Times New Roman"/>
                <a:cs typeface="Times New Roman"/>
              </a:rPr>
              <a:t>terakreditasi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9" y="0"/>
            <a:ext cx="8193024" cy="4215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6152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2177160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3085973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70"/>
                </a:lnTo>
                <a:lnTo>
                  <a:pt x="0" y="895870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5839" y="4272508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2191" y="3188207"/>
            <a:ext cx="7635240" cy="2801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975" y="0"/>
            <a:ext cx="87320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1798" y="1221740"/>
            <a:ext cx="2773680" cy="111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20"/>
              </a:spcBef>
              <a:tabLst>
                <a:tab pos="802640" algn="l"/>
                <a:tab pos="1431290" algn="l"/>
                <a:tab pos="1636395" algn="l"/>
              </a:tabLst>
            </a:pP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400" b="0" spc="-1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b="0" spc="-13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400" b="0" spc="-26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400" b="0" spc="-2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b="0" spc="8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400" b="0" spc="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spc="110" dirty="0">
                <a:solidFill>
                  <a:srgbClr val="000000"/>
                </a:solidFill>
                <a:latin typeface="Arial"/>
                <a:cs typeface="Arial"/>
              </a:rPr>
              <a:t>j</a:t>
            </a:r>
            <a:r>
              <a:rPr sz="2400" b="0" spc="29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400" b="0" spc="-1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n  </a:t>
            </a:r>
            <a:r>
              <a:rPr sz="2400" b="0" spc="-155" dirty="0">
                <a:solidFill>
                  <a:srgbClr val="000000"/>
                </a:solidFill>
                <a:latin typeface="Arial"/>
                <a:cs typeface="Arial"/>
              </a:rPr>
              <a:t>Pengembangan  </a:t>
            </a:r>
            <a:r>
              <a:rPr sz="2400" b="0" spc="-120" dirty="0">
                <a:solidFill>
                  <a:srgbClr val="000000"/>
                </a:solidFill>
                <a:latin typeface="Arial"/>
                <a:cs typeface="Arial"/>
              </a:rPr>
              <a:t>Kompetensi	</a:t>
            </a:r>
            <a:r>
              <a:rPr sz="2400" b="0" spc="-350" dirty="0">
                <a:solidFill>
                  <a:srgbClr val="000000"/>
                </a:solidFill>
                <a:latin typeface="Arial"/>
                <a:cs typeface="Arial"/>
              </a:rPr>
              <a:t>PNS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1798" y="2965196"/>
            <a:ext cx="2859405" cy="267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6465" algn="l"/>
                <a:tab pos="1636395" algn="l"/>
              </a:tabLst>
            </a:pPr>
            <a:r>
              <a:rPr sz="2400" spc="-100" dirty="0">
                <a:latin typeface="Arial"/>
                <a:cs typeface="Arial"/>
              </a:rPr>
              <a:t>Dasar	</a:t>
            </a:r>
            <a:r>
              <a:rPr sz="2400" spc="-310" dirty="0">
                <a:latin typeface="Arial"/>
                <a:cs typeface="Arial"/>
              </a:rPr>
              <a:t>Pe</a:t>
            </a:r>
            <a:r>
              <a:rPr sz="2400" spc="-120" dirty="0">
                <a:latin typeface="Arial"/>
                <a:cs typeface="Arial"/>
              </a:rPr>
              <a:t>ng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280" dirty="0">
                <a:latin typeface="Arial"/>
                <a:cs typeface="Arial"/>
              </a:rPr>
              <a:t>m</a:t>
            </a:r>
            <a:r>
              <a:rPr sz="2400" spc="-30" dirty="0">
                <a:latin typeface="Arial"/>
                <a:cs typeface="Arial"/>
              </a:rPr>
              <a:t>b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ng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-90" dirty="0">
                <a:latin typeface="Arial"/>
                <a:cs typeface="Arial"/>
              </a:rPr>
              <a:t>n  </a:t>
            </a:r>
            <a:r>
              <a:rPr sz="2400" spc="-120" dirty="0">
                <a:latin typeface="Arial"/>
                <a:cs typeface="Arial"/>
              </a:rPr>
              <a:t>Kompetensi	</a:t>
            </a:r>
            <a:r>
              <a:rPr sz="2400" spc="-350" dirty="0">
                <a:latin typeface="Arial"/>
                <a:cs typeface="Arial"/>
              </a:rPr>
              <a:t>PNS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623570">
              <a:lnSpc>
                <a:spcPct val="98700"/>
              </a:lnSpc>
              <a:tabLst>
                <a:tab pos="1636395" algn="l"/>
              </a:tabLst>
            </a:pPr>
            <a:r>
              <a:rPr sz="2400" spc="-310" dirty="0">
                <a:latin typeface="Arial"/>
                <a:cs typeface="Arial"/>
              </a:rPr>
              <a:t>Pe</a:t>
            </a:r>
            <a:r>
              <a:rPr sz="2400" spc="-120" dirty="0">
                <a:latin typeface="Arial"/>
                <a:cs typeface="Arial"/>
              </a:rPr>
              <a:t>nye</a:t>
            </a:r>
            <a:r>
              <a:rPr sz="2400" spc="215" dirty="0">
                <a:latin typeface="Arial"/>
                <a:cs typeface="Arial"/>
              </a:rPr>
              <a:t>l</a:t>
            </a:r>
            <a:r>
              <a:rPr sz="2400" spc="-215" dirty="0">
                <a:latin typeface="Arial"/>
                <a:cs typeface="Arial"/>
              </a:rPr>
              <a:t>e</a:t>
            </a:r>
            <a:r>
              <a:rPr sz="2400" spc="-120" dirty="0">
                <a:latin typeface="Arial"/>
                <a:cs typeface="Arial"/>
              </a:rPr>
              <a:t>ng</a:t>
            </a:r>
            <a:r>
              <a:rPr sz="2400" spc="-100" dirty="0">
                <a:latin typeface="Arial"/>
                <a:cs typeface="Arial"/>
              </a:rPr>
              <a:t>g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204" dirty="0">
                <a:latin typeface="Arial"/>
                <a:cs typeface="Arial"/>
              </a:rPr>
              <a:t>r</a:t>
            </a:r>
            <a:r>
              <a:rPr sz="2400" spc="-65" dirty="0">
                <a:latin typeface="Arial"/>
                <a:cs typeface="Arial"/>
              </a:rPr>
              <a:t>aa</a:t>
            </a:r>
            <a:r>
              <a:rPr sz="2400" spc="-90" dirty="0">
                <a:latin typeface="Arial"/>
                <a:cs typeface="Arial"/>
              </a:rPr>
              <a:t>n  </a:t>
            </a:r>
            <a:r>
              <a:rPr sz="2400" spc="-155" dirty="0">
                <a:latin typeface="Arial"/>
                <a:cs typeface="Arial"/>
              </a:rPr>
              <a:t>Pengembangan  </a:t>
            </a:r>
            <a:r>
              <a:rPr sz="2400" spc="-120" dirty="0">
                <a:latin typeface="Arial"/>
                <a:cs typeface="Arial"/>
              </a:rPr>
              <a:t>Kompetensi	</a:t>
            </a:r>
            <a:r>
              <a:rPr sz="2400" spc="-350" dirty="0">
                <a:latin typeface="Arial"/>
                <a:cs typeface="Arial"/>
              </a:rPr>
              <a:t>PNS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91055"/>
            <a:ext cx="3450336" cy="450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97243"/>
            <a:ext cx="3447516" cy="558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874" y="3502152"/>
            <a:ext cx="7544692" cy="267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12519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3200400"/>
            <a:ext cx="1188720" cy="593725"/>
          </a:xfrm>
          <a:custGeom>
            <a:avLst/>
            <a:gdLst/>
            <a:ahLst/>
            <a:cxnLst/>
            <a:rect l="l" t="t" r="r" b="b"/>
            <a:pathLst>
              <a:path w="1188720" h="593725">
                <a:moveTo>
                  <a:pt x="0" y="0"/>
                </a:moveTo>
                <a:lnTo>
                  <a:pt x="1188720" y="0"/>
                </a:lnTo>
                <a:lnTo>
                  <a:pt x="1188720" y="593115"/>
                </a:lnTo>
                <a:lnTo>
                  <a:pt x="0" y="593115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41698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1877" y="1155699"/>
            <a:ext cx="7581265" cy="2223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8755" algn="r">
              <a:lnSpc>
                <a:spcPct val="100400"/>
              </a:lnSpc>
              <a:spcBef>
                <a:spcPts val="90"/>
              </a:spcBef>
            </a:pP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dalam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rangka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70" dirty="0">
                <a:solidFill>
                  <a:srgbClr val="595959"/>
                </a:solidFill>
                <a:latin typeface="Times New Roman"/>
                <a:cs typeface="Times New Roman"/>
              </a:rPr>
              <a:t>pelaksanaan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10" dirty="0">
                <a:solidFill>
                  <a:srgbClr val="595959"/>
                </a:solidFill>
                <a:latin typeface="Times New Roman"/>
                <a:cs typeface="Times New Roman"/>
              </a:rPr>
              <a:t>cita-cita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bangsa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dan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mewujudkan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95959"/>
                </a:solidFill>
                <a:latin typeface="Times New Roman"/>
                <a:cs typeface="Times New Roman"/>
              </a:rPr>
              <a:t>tujuan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75" dirty="0">
                <a:solidFill>
                  <a:srgbClr val="595959"/>
                </a:solidFill>
                <a:latin typeface="Times New Roman"/>
                <a:cs typeface="Times New Roman"/>
              </a:rPr>
              <a:t>negara </a:t>
            </a:r>
            <a:r>
              <a:rPr sz="160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sebagaimana</a:t>
            </a:r>
            <a:r>
              <a:rPr sz="16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90" dirty="0">
                <a:solidFill>
                  <a:srgbClr val="595959"/>
                </a:solidFill>
                <a:latin typeface="Times New Roman"/>
                <a:cs typeface="Times New Roman"/>
              </a:rPr>
              <a:t>tercantum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dalam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75" dirty="0">
                <a:solidFill>
                  <a:srgbClr val="595959"/>
                </a:solidFill>
                <a:latin typeface="Times New Roman"/>
                <a:cs typeface="Times New Roman"/>
              </a:rPr>
              <a:t>pembukaan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595959"/>
                </a:solidFill>
                <a:latin typeface="Times New Roman"/>
                <a:cs typeface="Times New Roman"/>
              </a:rPr>
              <a:t>Undang-Undang</a:t>
            </a:r>
            <a:r>
              <a:rPr sz="16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Dasar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595959"/>
                </a:solidFill>
                <a:latin typeface="Times New Roman"/>
                <a:cs typeface="Times New Roman"/>
              </a:rPr>
              <a:t>Negara </a:t>
            </a:r>
            <a:r>
              <a:rPr sz="160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595959"/>
                </a:solidFill>
                <a:latin typeface="Times New Roman"/>
                <a:cs typeface="Times New Roman"/>
              </a:rPr>
              <a:t>Republik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595959"/>
                </a:solidFill>
                <a:latin typeface="Times New Roman"/>
                <a:cs typeface="Times New Roman"/>
              </a:rPr>
              <a:t>Indonesia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Tahun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1945,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perlu</a:t>
            </a:r>
            <a:r>
              <a:rPr sz="16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5" dirty="0">
                <a:solidFill>
                  <a:srgbClr val="595959"/>
                </a:solidFill>
                <a:latin typeface="Times New Roman"/>
                <a:cs typeface="Times New Roman"/>
              </a:rPr>
              <a:t>dibangun</a:t>
            </a:r>
            <a:r>
              <a:rPr sz="16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FAB900"/>
                </a:solidFill>
                <a:latin typeface="Times New Roman"/>
                <a:cs typeface="Times New Roman"/>
              </a:rPr>
              <a:t>aparatur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95" dirty="0">
                <a:solidFill>
                  <a:srgbClr val="FAB900"/>
                </a:solidFill>
                <a:latin typeface="Times New Roman"/>
                <a:cs typeface="Times New Roman"/>
              </a:rPr>
              <a:t>sipil</a:t>
            </a:r>
            <a:r>
              <a:rPr sz="1600" spc="1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75" dirty="0">
                <a:solidFill>
                  <a:srgbClr val="FAB900"/>
                </a:solidFill>
                <a:latin typeface="Times New Roman"/>
                <a:cs typeface="Times New Roman"/>
              </a:rPr>
              <a:t>negara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FAB900"/>
                </a:solidFill>
                <a:latin typeface="Times New Roman"/>
                <a:cs typeface="Times New Roman"/>
              </a:rPr>
              <a:t>yang </a:t>
            </a:r>
            <a:r>
              <a:rPr sz="1600" spc="3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srgbClr val="FAB900"/>
                </a:solidFill>
                <a:latin typeface="Times New Roman"/>
                <a:cs typeface="Times New Roman"/>
              </a:rPr>
              <a:t>memiliki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45" dirty="0">
                <a:solidFill>
                  <a:srgbClr val="FAB900"/>
                </a:solidFill>
                <a:latin typeface="Times New Roman"/>
                <a:cs typeface="Times New Roman"/>
              </a:rPr>
              <a:t>integritas,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14" dirty="0">
                <a:solidFill>
                  <a:srgbClr val="FAB900"/>
                </a:solidFill>
                <a:latin typeface="Times New Roman"/>
                <a:cs typeface="Times New Roman"/>
              </a:rPr>
              <a:t>profesional,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70" dirty="0">
                <a:solidFill>
                  <a:srgbClr val="FAB900"/>
                </a:solidFill>
                <a:latin typeface="Times New Roman"/>
                <a:cs typeface="Times New Roman"/>
              </a:rPr>
              <a:t>netral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FAB900"/>
                </a:solidFill>
                <a:latin typeface="Times New Roman"/>
                <a:cs typeface="Times New Roman"/>
              </a:rPr>
              <a:t>dan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35" dirty="0">
                <a:solidFill>
                  <a:srgbClr val="FAB900"/>
                </a:solidFill>
                <a:latin typeface="Times New Roman"/>
                <a:cs typeface="Times New Roman"/>
              </a:rPr>
              <a:t>bebas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FAB900"/>
                </a:solidFill>
                <a:latin typeface="Times New Roman"/>
                <a:cs typeface="Times New Roman"/>
              </a:rPr>
              <a:t>dari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FAB900"/>
                </a:solidFill>
                <a:latin typeface="Times New Roman"/>
                <a:cs typeface="Times New Roman"/>
              </a:rPr>
              <a:t>intervensi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00" dirty="0">
                <a:solidFill>
                  <a:srgbClr val="FAB900"/>
                </a:solidFill>
                <a:latin typeface="Times New Roman"/>
                <a:cs typeface="Times New Roman"/>
              </a:rPr>
              <a:t>politik, </a:t>
            </a:r>
            <a:r>
              <a:rPr sz="1600" spc="3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50" dirty="0">
                <a:solidFill>
                  <a:srgbClr val="FAB900"/>
                </a:solidFill>
                <a:latin typeface="Times New Roman"/>
                <a:cs typeface="Times New Roman"/>
              </a:rPr>
              <a:t>bersih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FAB900"/>
                </a:solidFill>
                <a:latin typeface="Times New Roman"/>
                <a:cs typeface="Times New Roman"/>
              </a:rPr>
              <a:t>dari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70" dirty="0">
                <a:solidFill>
                  <a:srgbClr val="FAB900"/>
                </a:solidFill>
                <a:latin typeface="Times New Roman"/>
                <a:cs typeface="Times New Roman"/>
              </a:rPr>
              <a:t>praktik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FAB900"/>
                </a:solidFill>
                <a:latin typeface="Times New Roman"/>
                <a:cs typeface="Times New Roman"/>
              </a:rPr>
              <a:t>korupsi,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00" dirty="0">
                <a:solidFill>
                  <a:srgbClr val="FAB900"/>
                </a:solidFill>
                <a:latin typeface="Times New Roman"/>
                <a:cs typeface="Times New Roman"/>
              </a:rPr>
              <a:t>kolusi,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FAB900"/>
                </a:solidFill>
                <a:latin typeface="Times New Roman"/>
                <a:cs typeface="Times New Roman"/>
              </a:rPr>
              <a:t>dan</a:t>
            </a:r>
            <a:r>
              <a:rPr sz="1600" spc="1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FAB900"/>
                </a:solidFill>
                <a:latin typeface="Times New Roman"/>
                <a:cs typeface="Times New Roman"/>
              </a:rPr>
              <a:t>nepotisme,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90" dirty="0">
                <a:solidFill>
                  <a:srgbClr val="FAB900"/>
                </a:solidFill>
                <a:latin typeface="Times New Roman"/>
                <a:cs typeface="Times New Roman"/>
              </a:rPr>
              <a:t>serta</a:t>
            </a:r>
            <a:r>
              <a:rPr sz="1600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95" dirty="0">
                <a:solidFill>
                  <a:srgbClr val="FAB900"/>
                </a:solidFill>
                <a:latin typeface="Times New Roman"/>
                <a:cs typeface="Times New Roman"/>
              </a:rPr>
              <a:t>mampu </a:t>
            </a:r>
            <a:r>
              <a:rPr sz="1600" spc="8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FAB900"/>
                </a:solidFill>
                <a:latin typeface="Times New Roman"/>
                <a:cs typeface="Times New Roman"/>
              </a:rPr>
              <a:t>menyelenggarakan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FAB900"/>
                </a:solidFill>
                <a:latin typeface="Times New Roman"/>
                <a:cs typeface="Times New Roman"/>
              </a:rPr>
              <a:t>pelayanan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FAB900"/>
                </a:solidFill>
                <a:latin typeface="Times New Roman"/>
                <a:cs typeface="Times New Roman"/>
              </a:rPr>
              <a:t>publik</a:t>
            </a:r>
            <a:r>
              <a:rPr sz="1600" spc="5" dirty="0">
                <a:solidFill>
                  <a:srgbClr val="FAB900"/>
                </a:solidFill>
                <a:latin typeface="Times New Roman"/>
                <a:cs typeface="Times New Roman"/>
              </a:rPr>
              <a:t> </a:t>
            </a:r>
            <a:r>
              <a:rPr sz="1600" spc="100" dirty="0">
                <a:solidFill>
                  <a:srgbClr val="595959"/>
                </a:solidFill>
                <a:latin typeface="Times New Roman"/>
                <a:cs typeface="Times New Roman"/>
              </a:rPr>
              <a:t>bagi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90" dirty="0">
                <a:solidFill>
                  <a:srgbClr val="595959"/>
                </a:solidFill>
                <a:latin typeface="Times New Roman"/>
                <a:cs typeface="Times New Roman"/>
              </a:rPr>
              <a:t>masyarakat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dan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95" dirty="0">
                <a:solidFill>
                  <a:srgbClr val="595959"/>
                </a:solidFill>
                <a:latin typeface="Times New Roman"/>
                <a:cs typeface="Times New Roman"/>
              </a:rPr>
              <a:t>mampu </a:t>
            </a:r>
            <a:r>
              <a:rPr sz="1600" spc="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menjalankan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90" dirty="0">
                <a:solidFill>
                  <a:srgbClr val="595959"/>
                </a:solidFill>
                <a:latin typeface="Times New Roman"/>
                <a:cs typeface="Times New Roman"/>
              </a:rPr>
              <a:t>peran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25" dirty="0">
                <a:solidFill>
                  <a:srgbClr val="595959"/>
                </a:solidFill>
                <a:latin typeface="Times New Roman"/>
                <a:cs typeface="Times New Roman"/>
              </a:rPr>
              <a:t>sebagai</a:t>
            </a:r>
            <a:r>
              <a:rPr sz="16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595959"/>
                </a:solidFill>
                <a:latin typeface="Times New Roman"/>
                <a:cs typeface="Times New Roman"/>
              </a:rPr>
              <a:t>unsur</a:t>
            </a:r>
            <a:r>
              <a:rPr sz="16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0" dirty="0">
                <a:solidFill>
                  <a:srgbClr val="595959"/>
                </a:solidFill>
                <a:latin typeface="Times New Roman"/>
                <a:cs typeface="Times New Roman"/>
              </a:rPr>
              <a:t>perekat</a:t>
            </a:r>
            <a:r>
              <a:rPr sz="16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persatuan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dan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75" dirty="0">
                <a:solidFill>
                  <a:srgbClr val="595959"/>
                </a:solidFill>
                <a:latin typeface="Times New Roman"/>
                <a:cs typeface="Times New Roman"/>
              </a:rPr>
              <a:t>kesatuan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bangsa </a:t>
            </a:r>
            <a:r>
              <a:rPr sz="160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0" dirty="0">
                <a:solidFill>
                  <a:srgbClr val="595959"/>
                </a:solidFill>
                <a:latin typeface="Times New Roman"/>
                <a:cs typeface="Times New Roman"/>
              </a:rPr>
              <a:t>berdasarkan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595959"/>
                </a:solidFill>
                <a:latin typeface="Times New Roman"/>
                <a:cs typeface="Times New Roman"/>
              </a:rPr>
              <a:t>Pancasila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85" dirty="0">
                <a:solidFill>
                  <a:srgbClr val="595959"/>
                </a:solidFill>
                <a:latin typeface="Times New Roman"/>
                <a:cs typeface="Times New Roman"/>
              </a:rPr>
              <a:t>dan</a:t>
            </a:r>
            <a:r>
              <a:rPr sz="16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595959"/>
                </a:solidFill>
                <a:latin typeface="Times New Roman"/>
                <a:cs typeface="Times New Roman"/>
              </a:rPr>
              <a:t>Undang-Undang</a:t>
            </a:r>
            <a:r>
              <a:rPr sz="16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595959"/>
                </a:solidFill>
                <a:latin typeface="Times New Roman"/>
                <a:cs typeface="Times New Roman"/>
              </a:rPr>
              <a:t>Dasar</a:t>
            </a:r>
            <a:r>
              <a:rPr sz="16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595959"/>
                </a:solidFill>
                <a:latin typeface="Times New Roman"/>
                <a:cs typeface="Times New Roman"/>
              </a:rPr>
              <a:t>Negara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20" dirty="0">
                <a:solidFill>
                  <a:srgbClr val="595959"/>
                </a:solidFill>
                <a:latin typeface="Times New Roman"/>
                <a:cs typeface="Times New Roman"/>
              </a:rPr>
              <a:t>Republik</a:t>
            </a:r>
            <a:r>
              <a:rPr sz="16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595959"/>
                </a:solidFill>
                <a:latin typeface="Times New Roman"/>
                <a:cs typeface="Times New Roman"/>
              </a:rPr>
              <a:t>Indonesia</a:t>
            </a:r>
            <a:endParaRPr sz="1600">
              <a:latin typeface="Times New Roman"/>
              <a:cs typeface="Times New Roman"/>
            </a:endParaRPr>
          </a:p>
          <a:p>
            <a:pPr marR="6350" algn="r">
              <a:lnSpc>
                <a:spcPts val="1895"/>
              </a:lnSpc>
            </a:pPr>
            <a:r>
              <a:rPr sz="1600" spc="165" dirty="0">
                <a:solidFill>
                  <a:srgbClr val="595959"/>
                </a:solidFill>
                <a:latin typeface="Times New Roman"/>
                <a:cs typeface="Times New Roman"/>
              </a:rPr>
              <a:t>Tahun</a:t>
            </a:r>
            <a:r>
              <a:rPr sz="1600" spc="-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600" spc="195" dirty="0">
                <a:solidFill>
                  <a:srgbClr val="595959"/>
                </a:solidFill>
                <a:latin typeface="Times New Roman"/>
                <a:cs typeface="Times New Roman"/>
              </a:rPr>
              <a:t>1945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400" y="545591"/>
            <a:ext cx="758951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0167" y="545591"/>
            <a:ext cx="658367" cy="59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11256" y="3453384"/>
            <a:ext cx="643127" cy="597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63071" y="3453384"/>
            <a:ext cx="539496" cy="4968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303020" marR="653415">
              <a:lnSpc>
                <a:spcPct val="102200"/>
              </a:lnSpc>
              <a:spcBef>
                <a:spcPts val="50"/>
              </a:spcBef>
            </a:pPr>
            <a:r>
              <a:rPr spc="155" dirty="0"/>
              <a:t>Setiap</a:t>
            </a:r>
            <a:r>
              <a:rPr spc="-5" dirty="0"/>
              <a:t> </a:t>
            </a:r>
            <a:r>
              <a:rPr spc="125" dirty="0"/>
              <a:t>Pegawai</a:t>
            </a:r>
            <a:r>
              <a:rPr spc="5" dirty="0"/>
              <a:t> </a:t>
            </a:r>
            <a:r>
              <a:rPr spc="70" dirty="0"/>
              <a:t>ASN</a:t>
            </a:r>
            <a:r>
              <a:rPr dirty="0"/>
              <a:t> </a:t>
            </a:r>
            <a:r>
              <a:rPr spc="135" dirty="0"/>
              <a:t>memiliki</a:t>
            </a:r>
            <a:r>
              <a:rPr spc="10" dirty="0"/>
              <a:t> </a:t>
            </a:r>
            <a:r>
              <a:rPr spc="220" dirty="0"/>
              <a:t>hak</a:t>
            </a:r>
            <a:r>
              <a:rPr spc="-5" dirty="0"/>
              <a:t> </a:t>
            </a:r>
            <a:r>
              <a:rPr spc="210" dirty="0"/>
              <a:t>dan</a:t>
            </a:r>
            <a:r>
              <a:rPr spc="5" dirty="0"/>
              <a:t> </a:t>
            </a:r>
            <a:r>
              <a:rPr spc="190" dirty="0"/>
              <a:t>kesempatan  </a:t>
            </a:r>
            <a:r>
              <a:rPr spc="220" dirty="0"/>
              <a:t>untuk </a:t>
            </a:r>
            <a:r>
              <a:rPr spc="185" dirty="0"/>
              <a:t>mengembangkan</a:t>
            </a:r>
            <a:r>
              <a:rPr spc="-225" dirty="0"/>
              <a:t> </a:t>
            </a:r>
            <a:r>
              <a:rPr spc="155" dirty="0"/>
              <a:t>kompetensi.</a:t>
            </a:r>
          </a:p>
          <a:p>
            <a:pPr marL="1298575">
              <a:lnSpc>
                <a:spcPct val="100000"/>
              </a:lnSpc>
              <a:spcBef>
                <a:spcPts val="130"/>
              </a:spcBef>
              <a:tabLst>
                <a:tab pos="2735580" algn="l"/>
                <a:tab pos="3529329" algn="l"/>
                <a:tab pos="4323080" algn="l"/>
                <a:tab pos="4854575" algn="l"/>
                <a:tab pos="6442075" algn="l"/>
              </a:tabLst>
            </a:pPr>
            <a:r>
              <a:rPr sz="4000" spc="-385" dirty="0">
                <a:solidFill>
                  <a:srgbClr val="002060"/>
                </a:solidFill>
                <a:latin typeface="Arial"/>
                <a:cs typeface="Arial"/>
              </a:rPr>
              <a:t>Pa</a:t>
            </a:r>
            <a:r>
              <a:rPr sz="4000" spc="-320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4000" spc="-10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4000" spc="355" dirty="0">
                <a:solidFill>
                  <a:srgbClr val="002060"/>
                </a:solidFill>
                <a:latin typeface="Arial"/>
                <a:cs typeface="Arial"/>
              </a:rPr>
              <a:t>l	</a:t>
            </a:r>
            <a:r>
              <a:rPr sz="4000" spc="-165" dirty="0">
                <a:solidFill>
                  <a:srgbClr val="002060"/>
                </a:solidFill>
                <a:latin typeface="Arial"/>
                <a:cs typeface="Arial"/>
              </a:rPr>
              <a:t>70	</a:t>
            </a:r>
            <a:r>
              <a:rPr sz="4000" spc="-830" dirty="0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sz="4000" spc="-825" dirty="0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sz="400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4000" spc="-165" dirty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sz="400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4000" spc="-38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4000" spc="-10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4000" spc="-45" dirty="0">
                <a:solidFill>
                  <a:srgbClr val="002060"/>
                </a:solidFill>
                <a:latin typeface="Arial"/>
                <a:cs typeface="Arial"/>
              </a:rPr>
              <a:t>h</a:t>
            </a:r>
            <a:r>
              <a:rPr sz="4000" spc="-225" dirty="0">
                <a:solidFill>
                  <a:srgbClr val="002060"/>
                </a:solidFill>
                <a:latin typeface="Arial"/>
                <a:cs typeface="Arial"/>
              </a:rPr>
              <a:t>un</a:t>
            </a:r>
            <a:r>
              <a:rPr sz="400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4000" spc="-165" dirty="0">
                <a:solidFill>
                  <a:srgbClr val="002060"/>
                </a:solidFill>
                <a:latin typeface="Arial"/>
                <a:cs typeface="Arial"/>
              </a:rPr>
              <a:t>2014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2992" y="1944115"/>
            <a:ext cx="777875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145" dirty="0">
                <a:latin typeface="Times New Roman"/>
                <a:cs typeface="Times New Roman"/>
              </a:rPr>
              <a:t>Dalam </a:t>
            </a:r>
            <a:r>
              <a:rPr sz="1800" spc="185" dirty="0">
                <a:latin typeface="Times New Roman"/>
                <a:cs typeface="Times New Roman"/>
              </a:rPr>
              <a:t>mengembangkan </a:t>
            </a:r>
            <a:r>
              <a:rPr sz="1800" spc="165" dirty="0">
                <a:latin typeface="Times New Roman"/>
                <a:cs typeface="Times New Roman"/>
              </a:rPr>
              <a:t>kompetensi setiap </a:t>
            </a:r>
            <a:r>
              <a:rPr sz="1800" spc="180" dirty="0">
                <a:latin typeface="Times New Roman"/>
                <a:cs typeface="Times New Roman"/>
              </a:rPr>
              <a:t>Instansi </a:t>
            </a:r>
            <a:r>
              <a:rPr sz="1800" spc="195" dirty="0">
                <a:latin typeface="Times New Roman"/>
                <a:cs typeface="Times New Roman"/>
              </a:rPr>
              <a:t>Pemerintah </a:t>
            </a:r>
            <a:r>
              <a:rPr sz="1800" spc="105" dirty="0">
                <a:latin typeface="Times New Roman"/>
                <a:cs typeface="Times New Roman"/>
              </a:rPr>
              <a:t>wajib  </a:t>
            </a:r>
            <a:r>
              <a:rPr sz="1800" spc="204" dirty="0">
                <a:latin typeface="Times New Roman"/>
                <a:cs typeface="Times New Roman"/>
              </a:rPr>
              <a:t>menyusun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204" dirty="0">
                <a:latin typeface="Times New Roman"/>
                <a:cs typeface="Times New Roman"/>
              </a:rPr>
              <a:t>rencana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pengembangan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165" dirty="0">
                <a:latin typeface="Times New Roman"/>
                <a:cs typeface="Times New Roman"/>
              </a:rPr>
              <a:t>kompetensi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25" dirty="0">
                <a:latin typeface="Times New Roman"/>
                <a:cs typeface="Times New Roman"/>
              </a:rPr>
              <a:t>tahunan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180" dirty="0">
                <a:latin typeface="Times New Roman"/>
                <a:cs typeface="Times New Roman"/>
              </a:rPr>
              <a:t>yang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04" dirty="0">
                <a:latin typeface="Times New Roman"/>
                <a:cs typeface="Times New Roman"/>
              </a:rPr>
              <a:t>tertuang  </a:t>
            </a:r>
            <a:r>
              <a:rPr sz="1800" spc="180" dirty="0">
                <a:latin typeface="Times New Roman"/>
                <a:cs typeface="Times New Roman"/>
              </a:rPr>
              <a:t>dalam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204" dirty="0">
                <a:latin typeface="Times New Roman"/>
                <a:cs typeface="Times New Roman"/>
              </a:rPr>
              <a:t>rencana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70" dirty="0">
                <a:latin typeface="Times New Roman"/>
                <a:cs typeface="Times New Roman"/>
              </a:rPr>
              <a:t>kerja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90" dirty="0">
                <a:latin typeface="Times New Roman"/>
                <a:cs typeface="Times New Roman"/>
              </a:rPr>
              <a:t>anggaran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225" dirty="0">
                <a:latin typeface="Times New Roman"/>
                <a:cs typeface="Times New Roman"/>
              </a:rPr>
              <a:t>tahunan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instansi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55" dirty="0">
                <a:latin typeface="Times New Roman"/>
                <a:cs typeface="Times New Roman"/>
              </a:rPr>
              <a:t>masing-masing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3872" y="2913888"/>
            <a:ext cx="6960679" cy="3542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6673" y="4734509"/>
            <a:ext cx="1917141" cy="191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647" y="5166359"/>
            <a:ext cx="2587752" cy="111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87840" y="2743200"/>
            <a:ext cx="2578607" cy="1557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8176" y="3380232"/>
            <a:ext cx="4410456" cy="1356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12519"/>
            <a:ext cx="3416808" cy="4684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839" y="3200400"/>
            <a:ext cx="1188720" cy="593725"/>
          </a:xfrm>
          <a:custGeom>
            <a:avLst/>
            <a:gdLst/>
            <a:ahLst/>
            <a:cxnLst/>
            <a:rect l="l" t="t" r="r" b="b"/>
            <a:pathLst>
              <a:path w="1188720" h="593725">
                <a:moveTo>
                  <a:pt x="0" y="0"/>
                </a:moveTo>
                <a:lnTo>
                  <a:pt x="1188720" y="0"/>
                </a:lnTo>
                <a:lnTo>
                  <a:pt x="1188720" y="593115"/>
                </a:lnTo>
                <a:lnTo>
                  <a:pt x="0" y="593115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839" y="41698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8935" y="2386583"/>
            <a:ext cx="2697480" cy="1213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03853" y="1557020"/>
            <a:ext cx="1084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Times New Roman"/>
                <a:cs typeface="Times New Roman"/>
              </a:rPr>
              <a:t>Pasal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95" dirty="0">
                <a:latin typeface="Times New Roman"/>
                <a:cs typeface="Times New Roman"/>
              </a:rPr>
              <a:t>162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4610" marR="666115">
              <a:lnSpc>
                <a:spcPct val="99400"/>
              </a:lnSpc>
              <a:spcBef>
                <a:spcPts val="110"/>
              </a:spcBef>
            </a:pPr>
            <a:r>
              <a:rPr spc="170" dirty="0"/>
              <a:t>Pengembangan </a:t>
            </a:r>
            <a:r>
              <a:rPr spc="155" dirty="0"/>
              <a:t>karier, </a:t>
            </a:r>
            <a:r>
              <a:rPr spc="175" dirty="0"/>
              <a:t>pengembangan </a:t>
            </a:r>
            <a:r>
              <a:rPr spc="155" dirty="0"/>
              <a:t>kompetensi, </a:t>
            </a:r>
            <a:r>
              <a:rPr spc="130" dirty="0"/>
              <a:t>pola  </a:t>
            </a:r>
            <a:r>
              <a:rPr spc="155" dirty="0"/>
              <a:t>karier,</a:t>
            </a:r>
            <a:r>
              <a:rPr spc="-5" dirty="0"/>
              <a:t> </a:t>
            </a:r>
            <a:r>
              <a:rPr spc="170" dirty="0"/>
              <a:t>mutasi,</a:t>
            </a:r>
            <a:r>
              <a:rPr spc="-5" dirty="0"/>
              <a:t> </a:t>
            </a:r>
            <a:r>
              <a:rPr spc="210" dirty="0"/>
              <a:t>dan</a:t>
            </a:r>
            <a:r>
              <a:rPr dirty="0"/>
              <a:t> </a:t>
            </a:r>
            <a:r>
              <a:rPr spc="160" dirty="0"/>
              <a:t>promosi</a:t>
            </a:r>
            <a:r>
              <a:rPr spc="5" dirty="0"/>
              <a:t> </a:t>
            </a:r>
            <a:r>
              <a:rPr spc="220" dirty="0"/>
              <a:t>merupakan</a:t>
            </a:r>
            <a:r>
              <a:rPr spc="5" dirty="0"/>
              <a:t> </a:t>
            </a:r>
            <a:r>
              <a:rPr spc="195" dirty="0"/>
              <a:t>manajemen</a:t>
            </a:r>
            <a:r>
              <a:rPr dirty="0"/>
              <a:t> </a:t>
            </a:r>
            <a:r>
              <a:rPr spc="195" dirty="0"/>
              <a:t>karier  </a:t>
            </a:r>
            <a:r>
              <a:rPr spc="105" dirty="0"/>
              <a:t>PNS</a:t>
            </a:r>
            <a:r>
              <a:rPr spc="-5" dirty="0"/>
              <a:t> </a:t>
            </a:r>
            <a:r>
              <a:rPr spc="180" dirty="0"/>
              <a:t>yang</a:t>
            </a:r>
            <a:r>
              <a:rPr dirty="0"/>
              <a:t> </a:t>
            </a:r>
            <a:r>
              <a:rPr spc="235" dirty="0"/>
              <a:t>harus</a:t>
            </a:r>
            <a:r>
              <a:rPr dirty="0"/>
              <a:t> </a:t>
            </a:r>
            <a:r>
              <a:rPr spc="175" dirty="0"/>
              <a:t>dilakukan</a:t>
            </a:r>
            <a:r>
              <a:rPr spc="5" dirty="0"/>
              <a:t> </a:t>
            </a:r>
            <a:r>
              <a:rPr spc="180" dirty="0"/>
              <a:t>dengan</a:t>
            </a:r>
            <a:r>
              <a:rPr dirty="0"/>
              <a:t> </a:t>
            </a:r>
            <a:r>
              <a:rPr spc="210" dirty="0"/>
              <a:t>menerapkan</a:t>
            </a:r>
            <a:r>
              <a:rPr spc="5" dirty="0"/>
              <a:t> </a:t>
            </a:r>
            <a:r>
              <a:rPr spc="165" dirty="0"/>
              <a:t>prinsip</a:t>
            </a:r>
          </a:p>
          <a:p>
            <a:pPr marL="54610">
              <a:lnSpc>
                <a:spcPts val="2810"/>
              </a:lnSpc>
            </a:pPr>
            <a:r>
              <a:rPr sz="2400" spc="215" dirty="0"/>
              <a:t>Sistem</a:t>
            </a:r>
            <a:r>
              <a:rPr sz="2400" spc="-10" dirty="0"/>
              <a:t> </a:t>
            </a:r>
            <a:r>
              <a:rPr sz="2400" spc="190" dirty="0"/>
              <a:t>Merit.</a:t>
            </a:r>
            <a:endParaRPr sz="2400" dirty="0"/>
          </a:p>
          <a:p>
            <a:pPr marL="1393825" marR="5715" indent="4687570">
              <a:lnSpc>
                <a:spcPct val="101099"/>
              </a:lnSpc>
              <a:spcBef>
                <a:spcPts val="745"/>
              </a:spcBef>
            </a:pPr>
            <a:r>
              <a:rPr spc="155" dirty="0"/>
              <a:t>Pasal</a:t>
            </a:r>
            <a:r>
              <a:rPr spc="-85" dirty="0"/>
              <a:t> </a:t>
            </a:r>
            <a:r>
              <a:rPr spc="245" dirty="0"/>
              <a:t>203  </a:t>
            </a:r>
            <a:r>
              <a:rPr spc="170" dirty="0"/>
              <a:t>Pengembangan</a:t>
            </a:r>
            <a:r>
              <a:rPr dirty="0"/>
              <a:t> </a:t>
            </a:r>
            <a:r>
              <a:rPr spc="165" dirty="0"/>
              <a:t>kompetensi</a:t>
            </a:r>
            <a:r>
              <a:rPr spc="5" dirty="0"/>
              <a:t> </a:t>
            </a:r>
            <a:r>
              <a:rPr spc="220" dirty="0"/>
              <a:t>merupakan</a:t>
            </a:r>
            <a:r>
              <a:rPr dirty="0"/>
              <a:t> </a:t>
            </a:r>
            <a:r>
              <a:rPr spc="190" dirty="0"/>
              <a:t>upaya</a:t>
            </a:r>
            <a:r>
              <a:rPr dirty="0"/>
              <a:t> </a:t>
            </a:r>
            <a:r>
              <a:rPr spc="215" dirty="0"/>
              <a:t>untuk</a:t>
            </a:r>
          </a:p>
          <a:p>
            <a:pPr marL="1324610">
              <a:lnSpc>
                <a:spcPts val="2830"/>
              </a:lnSpc>
            </a:pPr>
            <a:r>
              <a:rPr sz="2400" spc="280" dirty="0"/>
              <a:t>pemenuhan</a:t>
            </a:r>
            <a:r>
              <a:rPr sz="2400" spc="-20" dirty="0"/>
              <a:t> </a:t>
            </a:r>
            <a:r>
              <a:rPr sz="2400" spc="265" dirty="0"/>
              <a:t>kebutuhan</a:t>
            </a:r>
            <a:r>
              <a:rPr sz="2400" spc="-15" dirty="0"/>
              <a:t> </a:t>
            </a:r>
            <a:r>
              <a:rPr sz="2400" spc="215" dirty="0"/>
              <a:t>kompetensi</a:t>
            </a:r>
            <a:r>
              <a:rPr sz="2400" spc="-10" dirty="0"/>
              <a:t> </a:t>
            </a:r>
            <a:r>
              <a:rPr sz="2400" spc="145" dirty="0"/>
              <a:t>PNS</a:t>
            </a:r>
            <a:endParaRPr sz="2400" dirty="0"/>
          </a:p>
          <a:p>
            <a:pPr marL="1743075">
              <a:lnSpc>
                <a:spcPct val="100000"/>
              </a:lnSpc>
              <a:spcBef>
                <a:spcPts val="25"/>
              </a:spcBef>
            </a:pPr>
            <a:r>
              <a:rPr spc="180" dirty="0"/>
              <a:t>dengan</a:t>
            </a:r>
            <a:r>
              <a:rPr dirty="0"/>
              <a:t> </a:t>
            </a:r>
            <a:r>
              <a:rPr spc="215" dirty="0"/>
              <a:t>standar</a:t>
            </a:r>
            <a:r>
              <a:rPr spc="5" dirty="0"/>
              <a:t> </a:t>
            </a:r>
            <a:r>
              <a:rPr spc="165" dirty="0"/>
              <a:t>kompetensi</a:t>
            </a:r>
            <a:r>
              <a:rPr spc="5" dirty="0"/>
              <a:t> </a:t>
            </a:r>
            <a:r>
              <a:rPr spc="229" dirty="0"/>
              <a:t>Jabatan</a:t>
            </a:r>
            <a:r>
              <a:rPr spc="10" dirty="0"/>
              <a:t> </a:t>
            </a:r>
            <a:r>
              <a:rPr spc="210" dirty="0"/>
              <a:t>dan</a:t>
            </a:r>
            <a:r>
              <a:rPr dirty="0"/>
              <a:t> </a:t>
            </a:r>
            <a:r>
              <a:rPr spc="204" dirty="0"/>
              <a:t>rencana</a:t>
            </a:r>
          </a:p>
          <a:p>
            <a:pPr marL="4716145">
              <a:lnSpc>
                <a:spcPct val="100000"/>
              </a:lnSpc>
              <a:spcBef>
                <a:spcPts val="25"/>
              </a:spcBef>
            </a:pPr>
            <a:r>
              <a:rPr spc="175" dirty="0"/>
              <a:t>pengembangan</a:t>
            </a:r>
            <a:r>
              <a:rPr spc="-40" dirty="0"/>
              <a:t> </a:t>
            </a:r>
            <a:r>
              <a:rPr spc="150" dirty="0"/>
              <a:t>karier.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/>
          </a:p>
          <a:p>
            <a:pPr marL="12700">
              <a:lnSpc>
                <a:spcPts val="2135"/>
              </a:lnSpc>
            </a:pPr>
            <a:r>
              <a:rPr spc="170" dirty="0"/>
              <a:t>Pengembangan</a:t>
            </a:r>
            <a:r>
              <a:rPr dirty="0"/>
              <a:t> </a:t>
            </a:r>
            <a:r>
              <a:rPr spc="165" dirty="0"/>
              <a:t>kompetensi</a:t>
            </a:r>
            <a:r>
              <a:rPr spc="-5" dirty="0"/>
              <a:t> </a:t>
            </a:r>
            <a:r>
              <a:rPr spc="114" dirty="0"/>
              <a:t>bagi</a:t>
            </a:r>
            <a:r>
              <a:rPr dirty="0"/>
              <a:t> </a:t>
            </a:r>
            <a:r>
              <a:rPr spc="165" dirty="0"/>
              <a:t>setiap</a:t>
            </a:r>
            <a:r>
              <a:rPr spc="-5" dirty="0"/>
              <a:t> </a:t>
            </a:r>
            <a:r>
              <a:rPr spc="105" dirty="0"/>
              <a:t>PNS</a:t>
            </a:r>
            <a:r>
              <a:rPr spc="-5" dirty="0"/>
              <a:t> </a:t>
            </a:r>
            <a:r>
              <a:rPr spc="175" dirty="0"/>
              <a:t>dilakukan</a:t>
            </a:r>
          </a:p>
          <a:p>
            <a:pPr marL="12700" marR="2277745">
              <a:lnSpc>
                <a:spcPts val="2900"/>
              </a:lnSpc>
              <a:spcBef>
                <a:spcPts val="60"/>
              </a:spcBef>
            </a:pPr>
            <a:r>
              <a:rPr sz="2400" spc="180" dirty="0"/>
              <a:t>paling</a:t>
            </a:r>
            <a:r>
              <a:rPr sz="2400" spc="-10" dirty="0"/>
              <a:t> </a:t>
            </a:r>
            <a:r>
              <a:rPr sz="2400" spc="200" dirty="0"/>
              <a:t>sedikit</a:t>
            </a:r>
            <a:r>
              <a:rPr sz="2400" spc="-5" dirty="0"/>
              <a:t> </a:t>
            </a:r>
            <a:r>
              <a:rPr sz="2400" spc="325" dirty="0"/>
              <a:t>20</a:t>
            </a:r>
            <a:r>
              <a:rPr sz="2400" spc="-10" dirty="0"/>
              <a:t> </a:t>
            </a:r>
            <a:r>
              <a:rPr sz="2400" spc="270" dirty="0"/>
              <a:t>(dua</a:t>
            </a:r>
            <a:r>
              <a:rPr sz="2400" spc="-10" dirty="0"/>
              <a:t> </a:t>
            </a:r>
            <a:r>
              <a:rPr sz="2400" spc="245" dirty="0"/>
              <a:t>puluh)</a:t>
            </a:r>
            <a:r>
              <a:rPr sz="2400" spc="-10" dirty="0"/>
              <a:t> </a:t>
            </a:r>
            <a:r>
              <a:rPr sz="2400" spc="225" dirty="0"/>
              <a:t>jam  </a:t>
            </a:r>
            <a:r>
              <a:rPr sz="2400" spc="229" dirty="0"/>
              <a:t>pelajaran</a:t>
            </a:r>
            <a:r>
              <a:rPr sz="2400" spc="-10" dirty="0"/>
              <a:t> </a:t>
            </a:r>
            <a:r>
              <a:rPr sz="2400" spc="245" dirty="0"/>
              <a:t>dalam</a:t>
            </a:r>
            <a:r>
              <a:rPr sz="2400" spc="-5" dirty="0"/>
              <a:t> </a:t>
            </a:r>
            <a:r>
              <a:rPr sz="2400" spc="325" dirty="0"/>
              <a:t>1</a:t>
            </a:r>
            <a:r>
              <a:rPr sz="2400" spc="-5" dirty="0"/>
              <a:t> </a:t>
            </a:r>
            <a:r>
              <a:rPr sz="2400" spc="275" dirty="0"/>
              <a:t>(satu)</a:t>
            </a:r>
            <a:r>
              <a:rPr sz="2400" spc="-10" dirty="0"/>
              <a:t> </a:t>
            </a:r>
            <a:r>
              <a:rPr sz="2400" spc="254" dirty="0"/>
              <a:t>tahun</a:t>
            </a:r>
            <a:r>
              <a:rPr spc="254" dirty="0"/>
              <a:t>.</a:t>
            </a:r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8287511" y="0"/>
            <a:ext cx="2206752" cy="1892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94813" y="1363776"/>
            <a:ext cx="1323975" cy="354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1900" spc="-170" dirty="0">
                <a:solidFill>
                  <a:srgbClr val="FF0000"/>
                </a:solidFill>
                <a:latin typeface="Trebuchet MS"/>
                <a:cs typeface="Trebuchet MS"/>
              </a:rPr>
              <a:t>PP</a:t>
            </a:r>
            <a:r>
              <a:rPr sz="1900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-125" dirty="0">
                <a:solidFill>
                  <a:srgbClr val="FF0000"/>
                </a:solidFill>
                <a:latin typeface="Trebuchet MS"/>
                <a:cs typeface="Trebuchet MS"/>
              </a:rPr>
              <a:t>11/2017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759" y="24383"/>
            <a:ext cx="8775192" cy="459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12519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3200400"/>
            <a:ext cx="1188720" cy="593725"/>
          </a:xfrm>
          <a:custGeom>
            <a:avLst/>
            <a:gdLst/>
            <a:ahLst/>
            <a:cxnLst/>
            <a:rect l="l" t="t" r="r" b="b"/>
            <a:pathLst>
              <a:path w="1188720" h="593725">
                <a:moveTo>
                  <a:pt x="0" y="0"/>
                </a:moveTo>
                <a:lnTo>
                  <a:pt x="1188720" y="0"/>
                </a:lnTo>
                <a:lnTo>
                  <a:pt x="1188720" y="593115"/>
                </a:lnTo>
                <a:lnTo>
                  <a:pt x="0" y="593115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41698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2704" y="4050791"/>
            <a:ext cx="2356104" cy="206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06608" y="5547804"/>
            <a:ext cx="1413510" cy="384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sz="1900" b="1" spc="-170" dirty="0">
                <a:solidFill>
                  <a:srgbClr val="FF0000"/>
                </a:solidFill>
                <a:latin typeface="Trebuchet MS"/>
                <a:cs typeface="Trebuchet MS"/>
              </a:rPr>
              <a:t>PP</a:t>
            </a:r>
            <a:r>
              <a:rPr sz="19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b="1" spc="-125" dirty="0">
                <a:solidFill>
                  <a:srgbClr val="FF0000"/>
                </a:solidFill>
                <a:latin typeface="Trebuchet MS"/>
                <a:cs typeface="Trebuchet MS"/>
              </a:rPr>
              <a:t>11/2017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7481" y="4623307"/>
            <a:ext cx="1104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Times New Roman"/>
                <a:cs typeface="Times New Roman"/>
              </a:rPr>
              <a:t>Pasal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245" dirty="0">
                <a:latin typeface="Times New Roman"/>
                <a:cs typeface="Times New Roman"/>
              </a:rPr>
              <a:t>225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481" y="4903723"/>
            <a:ext cx="5899785" cy="1113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190" dirty="0">
                <a:solidFill>
                  <a:srgbClr val="BB8B00"/>
                </a:solidFill>
                <a:latin typeface="Times New Roman"/>
                <a:cs typeface="Times New Roman"/>
              </a:rPr>
              <a:t>Ketentuan</a:t>
            </a:r>
            <a:r>
              <a:rPr sz="1800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20" dirty="0">
                <a:solidFill>
                  <a:srgbClr val="BB8B00"/>
                </a:solidFill>
                <a:latin typeface="Times New Roman"/>
                <a:cs typeface="Times New Roman"/>
              </a:rPr>
              <a:t>lebih</a:t>
            </a:r>
            <a:r>
              <a:rPr sz="1800" spc="5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55" dirty="0">
                <a:solidFill>
                  <a:srgbClr val="BB8B00"/>
                </a:solidFill>
                <a:latin typeface="Times New Roman"/>
                <a:cs typeface="Times New Roman"/>
              </a:rPr>
              <a:t>lanjut</a:t>
            </a:r>
            <a:r>
              <a:rPr sz="1800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70" dirty="0">
                <a:solidFill>
                  <a:srgbClr val="BB8B00"/>
                </a:solidFill>
                <a:latin typeface="Times New Roman"/>
                <a:cs typeface="Times New Roman"/>
              </a:rPr>
              <a:t>mengenai</a:t>
            </a:r>
            <a:r>
              <a:rPr sz="1800" spc="10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75" dirty="0">
                <a:solidFill>
                  <a:srgbClr val="BB8B00"/>
                </a:solidFill>
                <a:latin typeface="Times New Roman"/>
                <a:cs typeface="Times New Roman"/>
              </a:rPr>
              <a:t>teknis</a:t>
            </a:r>
            <a:r>
              <a:rPr sz="1800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90" dirty="0">
                <a:solidFill>
                  <a:srgbClr val="BB8B00"/>
                </a:solidFill>
                <a:latin typeface="Times New Roman"/>
                <a:cs typeface="Times New Roman"/>
              </a:rPr>
              <a:t>perencanaan,  </a:t>
            </a:r>
            <a:r>
              <a:rPr sz="1800" spc="180" dirty="0">
                <a:solidFill>
                  <a:srgbClr val="BB8B00"/>
                </a:solidFill>
                <a:latin typeface="Times New Roman"/>
                <a:cs typeface="Times New Roman"/>
              </a:rPr>
              <a:t>pelaksanaan, </a:t>
            </a:r>
            <a:r>
              <a:rPr sz="1800" spc="210" dirty="0">
                <a:solidFill>
                  <a:srgbClr val="BB8B00"/>
                </a:solidFill>
                <a:latin typeface="Times New Roman"/>
                <a:cs typeface="Times New Roman"/>
              </a:rPr>
              <a:t>dan </a:t>
            </a:r>
            <a:r>
              <a:rPr sz="1800" spc="155" dirty="0">
                <a:solidFill>
                  <a:srgbClr val="BB8B00"/>
                </a:solidFill>
                <a:latin typeface="Times New Roman"/>
                <a:cs typeface="Times New Roman"/>
              </a:rPr>
              <a:t>evaluasi </a:t>
            </a:r>
            <a:r>
              <a:rPr sz="1800" spc="175" dirty="0">
                <a:solidFill>
                  <a:srgbClr val="BB8B00"/>
                </a:solidFill>
                <a:latin typeface="Times New Roman"/>
                <a:cs typeface="Times New Roman"/>
              </a:rPr>
              <a:t>pengembangan  </a:t>
            </a:r>
            <a:r>
              <a:rPr sz="1800" spc="165" dirty="0">
                <a:solidFill>
                  <a:srgbClr val="BB8B00"/>
                </a:solidFill>
                <a:latin typeface="Times New Roman"/>
                <a:cs typeface="Times New Roman"/>
              </a:rPr>
              <a:t>kompetensi</a:t>
            </a:r>
            <a:r>
              <a:rPr sz="1800" spc="-5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90" dirty="0">
                <a:solidFill>
                  <a:srgbClr val="BB8B00"/>
                </a:solidFill>
                <a:latin typeface="Times New Roman"/>
                <a:cs typeface="Times New Roman"/>
              </a:rPr>
              <a:t>diatur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sz="1800" spc="180" dirty="0">
                <a:solidFill>
                  <a:srgbClr val="BB8B00"/>
                </a:solidFill>
                <a:latin typeface="Times New Roman"/>
                <a:cs typeface="Times New Roman"/>
              </a:rPr>
              <a:t>dengan</a:t>
            </a:r>
            <a:r>
              <a:rPr sz="1800" spc="-5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210" dirty="0">
                <a:solidFill>
                  <a:srgbClr val="BB8B00"/>
                </a:solidFill>
                <a:latin typeface="Times New Roman"/>
                <a:cs typeface="Times New Roman"/>
              </a:rPr>
              <a:t>Peraturan</a:t>
            </a:r>
            <a:r>
              <a:rPr sz="1800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140" dirty="0">
                <a:solidFill>
                  <a:srgbClr val="BB8B00"/>
                </a:solidFill>
                <a:latin typeface="Times New Roman"/>
                <a:cs typeface="Times New Roman"/>
              </a:rPr>
              <a:t>Kepala</a:t>
            </a:r>
            <a:r>
              <a:rPr sz="1800" spc="-5" dirty="0">
                <a:solidFill>
                  <a:srgbClr val="BB8B00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BB8B00"/>
                </a:solidFill>
                <a:latin typeface="Times New Roman"/>
                <a:cs typeface="Times New Roman"/>
              </a:rPr>
              <a:t>LAN.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8308" y="4633336"/>
            <a:ext cx="6048464" cy="1148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2125205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42206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1112" y="668591"/>
            <a:ext cx="3874135" cy="3505200"/>
          </a:xfrm>
          <a:custGeom>
            <a:avLst/>
            <a:gdLst/>
            <a:ahLst/>
            <a:cxnLst/>
            <a:rect l="l" t="t" r="r" b="b"/>
            <a:pathLst>
              <a:path w="3874134" h="3505200">
                <a:moveTo>
                  <a:pt x="3523246" y="0"/>
                </a:moveTo>
                <a:lnTo>
                  <a:pt x="350494" y="0"/>
                </a:lnTo>
                <a:lnTo>
                  <a:pt x="302934" y="3199"/>
                </a:lnTo>
                <a:lnTo>
                  <a:pt x="257319" y="12519"/>
                </a:lnTo>
                <a:lnTo>
                  <a:pt x="214066" y="27541"/>
                </a:lnTo>
                <a:lnTo>
                  <a:pt x="173593" y="47849"/>
                </a:lnTo>
                <a:lnTo>
                  <a:pt x="136317" y="73025"/>
                </a:lnTo>
                <a:lnTo>
                  <a:pt x="102657" y="102650"/>
                </a:lnTo>
                <a:lnTo>
                  <a:pt x="73029" y="136309"/>
                </a:lnTo>
                <a:lnTo>
                  <a:pt x="47852" y="173583"/>
                </a:lnTo>
                <a:lnTo>
                  <a:pt x="27543" y="214055"/>
                </a:lnTo>
                <a:lnTo>
                  <a:pt x="12519" y="257307"/>
                </a:lnTo>
                <a:lnTo>
                  <a:pt x="3199" y="302921"/>
                </a:lnTo>
                <a:lnTo>
                  <a:pt x="0" y="350481"/>
                </a:lnTo>
                <a:lnTo>
                  <a:pt x="0" y="3154362"/>
                </a:lnTo>
                <a:lnTo>
                  <a:pt x="3199" y="3201919"/>
                </a:lnTo>
                <a:lnTo>
                  <a:pt x="12519" y="3247532"/>
                </a:lnTo>
                <a:lnTo>
                  <a:pt x="27543" y="3290783"/>
                </a:lnTo>
                <a:lnTo>
                  <a:pt x="47852" y="3331255"/>
                </a:lnTo>
                <a:lnTo>
                  <a:pt x="73029" y="3368529"/>
                </a:lnTo>
                <a:lnTo>
                  <a:pt x="102657" y="3402188"/>
                </a:lnTo>
                <a:lnTo>
                  <a:pt x="136317" y="3431815"/>
                </a:lnTo>
                <a:lnTo>
                  <a:pt x="173593" y="3456992"/>
                </a:lnTo>
                <a:lnTo>
                  <a:pt x="214066" y="3477301"/>
                </a:lnTo>
                <a:lnTo>
                  <a:pt x="257319" y="3492324"/>
                </a:lnTo>
                <a:lnTo>
                  <a:pt x="302934" y="3501644"/>
                </a:lnTo>
                <a:lnTo>
                  <a:pt x="350494" y="3504844"/>
                </a:lnTo>
                <a:lnTo>
                  <a:pt x="3523246" y="3504844"/>
                </a:lnTo>
                <a:lnTo>
                  <a:pt x="3570803" y="3501644"/>
                </a:lnTo>
                <a:lnTo>
                  <a:pt x="3616416" y="3492324"/>
                </a:lnTo>
                <a:lnTo>
                  <a:pt x="3659667" y="3477301"/>
                </a:lnTo>
                <a:lnTo>
                  <a:pt x="3700139" y="3456992"/>
                </a:lnTo>
                <a:lnTo>
                  <a:pt x="3737413" y="3431815"/>
                </a:lnTo>
                <a:lnTo>
                  <a:pt x="3771072" y="3402188"/>
                </a:lnTo>
                <a:lnTo>
                  <a:pt x="3800699" y="3368529"/>
                </a:lnTo>
                <a:lnTo>
                  <a:pt x="3825876" y="3331255"/>
                </a:lnTo>
                <a:lnTo>
                  <a:pt x="3846185" y="3290783"/>
                </a:lnTo>
                <a:lnTo>
                  <a:pt x="3861208" y="3247532"/>
                </a:lnTo>
                <a:lnTo>
                  <a:pt x="3870529" y="3201919"/>
                </a:lnTo>
                <a:lnTo>
                  <a:pt x="3873728" y="3154362"/>
                </a:lnTo>
                <a:lnTo>
                  <a:pt x="3873728" y="350481"/>
                </a:lnTo>
                <a:lnTo>
                  <a:pt x="3870529" y="302921"/>
                </a:lnTo>
                <a:lnTo>
                  <a:pt x="3861208" y="257307"/>
                </a:lnTo>
                <a:lnTo>
                  <a:pt x="3846185" y="214055"/>
                </a:lnTo>
                <a:lnTo>
                  <a:pt x="3825876" y="173583"/>
                </a:lnTo>
                <a:lnTo>
                  <a:pt x="3800699" y="136309"/>
                </a:lnTo>
                <a:lnTo>
                  <a:pt x="3771072" y="102650"/>
                </a:lnTo>
                <a:lnTo>
                  <a:pt x="3737413" y="73025"/>
                </a:lnTo>
                <a:lnTo>
                  <a:pt x="3700139" y="47849"/>
                </a:lnTo>
                <a:lnTo>
                  <a:pt x="3659667" y="27541"/>
                </a:lnTo>
                <a:lnTo>
                  <a:pt x="3616416" y="12519"/>
                </a:lnTo>
                <a:lnTo>
                  <a:pt x="3570803" y="3199"/>
                </a:lnTo>
                <a:lnTo>
                  <a:pt x="3523246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1112" y="668591"/>
            <a:ext cx="3874135" cy="3505200"/>
          </a:xfrm>
          <a:custGeom>
            <a:avLst/>
            <a:gdLst/>
            <a:ahLst/>
            <a:cxnLst/>
            <a:rect l="l" t="t" r="r" b="b"/>
            <a:pathLst>
              <a:path w="3874134" h="3505200">
                <a:moveTo>
                  <a:pt x="0" y="350487"/>
                </a:moveTo>
                <a:lnTo>
                  <a:pt x="3199" y="302928"/>
                </a:lnTo>
                <a:lnTo>
                  <a:pt x="12519" y="257313"/>
                </a:lnTo>
                <a:lnTo>
                  <a:pt x="27542" y="214061"/>
                </a:lnTo>
                <a:lnTo>
                  <a:pt x="47851" y="173589"/>
                </a:lnTo>
                <a:lnTo>
                  <a:pt x="73028" y="136314"/>
                </a:lnTo>
                <a:lnTo>
                  <a:pt x="102655" y="102655"/>
                </a:lnTo>
                <a:lnTo>
                  <a:pt x="136314" y="73028"/>
                </a:lnTo>
                <a:lnTo>
                  <a:pt x="173589" y="47851"/>
                </a:lnTo>
                <a:lnTo>
                  <a:pt x="214061" y="27542"/>
                </a:lnTo>
                <a:lnTo>
                  <a:pt x="257313" y="12519"/>
                </a:lnTo>
                <a:lnTo>
                  <a:pt x="302927" y="3199"/>
                </a:lnTo>
                <a:lnTo>
                  <a:pt x="350486" y="0"/>
                </a:lnTo>
                <a:lnTo>
                  <a:pt x="3523242" y="0"/>
                </a:lnTo>
                <a:lnTo>
                  <a:pt x="3570801" y="3199"/>
                </a:lnTo>
                <a:lnTo>
                  <a:pt x="3616415" y="12519"/>
                </a:lnTo>
                <a:lnTo>
                  <a:pt x="3659666" y="27542"/>
                </a:lnTo>
                <a:lnTo>
                  <a:pt x="3700138" y="47851"/>
                </a:lnTo>
                <a:lnTo>
                  <a:pt x="3737412" y="73028"/>
                </a:lnTo>
                <a:lnTo>
                  <a:pt x="3771070" y="102655"/>
                </a:lnTo>
                <a:lnTo>
                  <a:pt x="3800696" y="136314"/>
                </a:lnTo>
                <a:lnTo>
                  <a:pt x="3825872" y="173589"/>
                </a:lnTo>
                <a:lnTo>
                  <a:pt x="3846180" y="214061"/>
                </a:lnTo>
                <a:lnTo>
                  <a:pt x="3861203" y="257313"/>
                </a:lnTo>
                <a:lnTo>
                  <a:pt x="3870522" y="302928"/>
                </a:lnTo>
                <a:lnTo>
                  <a:pt x="3873722" y="350487"/>
                </a:lnTo>
                <a:lnTo>
                  <a:pt x="3873722" y="3154361"/>
                </a:lnTo>
                <a:lnTo>
                  <a:pt x="3870522" y="3201921"/>
                </a:lnTo>
                <a:lnTo>
                  <a:pt x="3861203" y="3247535"/>
                </a:lnTo>
                <a:lnTo>
                  <a:pt x="3846180" y="3290788"/>
                </a:lnTo>
                <a:lnTo>
                  <a:pt x="3825872" y="3331260"/>
                </a:lnTo>
                <a:lnTo>
                  <a:pt x="3800696" y="3368535"/>
                </a:lnTo>
                <a:lnTo>
                  <a:pt x="3771070" y="3402195"/>
                </a:lnTo>
                <a:lnTo>
                  <a:pt x="3737412" y="3431822"/>
                </a:lnTo>
                <a:lnTo>
                  <a:pt x="3700138" y="3456999"/>
                </a:lnTo>
                <a:lnTo>
                  <a:pt x="3659666" y="3477308"/>
                </a:lnTo>
                <a:lnTo>
                  <a:pt x="3616415" y="3492332"/>
                </a:lnTo>
                <a:lnTo>
                  <a:pt x="3570801" y="3501652"/>
                </a:lnTo>
                <a:lnTo>
                  <a:pt x="3523242" y="3504851"/>
                </a:lnTo>
                <a:lnTo>
                  <a:pt x="350486" y="3504851"/>
                </a:lnTo>
                <a:lnTo>
                  <a:pt x="302927" y="3501652"/>
                </a:lnTo>
                <a:lnTo>
                  <a:pt x="257313" y="3492332"/>
                </a:lnTo>
                <a:lnTo>
                  <a:pt x="214061" y="3477308"/>
                </a:lnTo>
                <a:lnTo>
                  <a:pt x="173589" y="3456999"/>
                </a:lnTo>
                <a:lnTo>
                  <a:pt x="136314" y="3431822"/>
                </a:lnTo>
                <a:lnTo>
                  <a:pt x="102655" y="3402195"/>
                </a:lnTo>
                <a:lnTo>
                  <a:pt x="73028" y="3368535"/>
                </a:lnTo>
                <a:lnTo>
                  <a:pt x="47851" y="3331260"/>
                </a:lnTo>
                <a:lnTo>
                  <a:pt x="27542" y="3290788"/>
                </a:lnTo>
                <a:lnTo>
                  <a:pt x="12519" y="3247535"/>
                </a:lnTo>
                <a:lnTo>
                  <a:pt x="3199" y="3201921"/>
                </a:lnTo>
                <a:lnTo>
                  <a:pt x="0" y="3154361"/>
                </a:lnTo>
                <a:lnTo>
                  <a:pt x="0" y="350487"/>
                </a:lnTo>
                <a:close/>
              </a:path>
            </a:pathLst>
          </a:custGeom>
          <a:ln w="12700">
            <a:solidFill>
              <a:srgbClr val="FA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0920" y="4386008"/>
            <a:ext cx="2950845" cy="859155"/>
          </a:xfrm>
          <a:custGeom>
            <a:avLst/>
            <a:gdLst/>
            <a:ahLst/>
            <a:cxnLst/>
            <a:rect l="l" t="t" r="r" b="b"/>
            <a:pathLst>
              <a:path w="2950845" h="859154">
                <a:moveTo>
                  <a:pt x="65049" y="242976"/>
                </a:moveTo>
                <a:lnTo>
                  <a:pt x="0" y="287439"/>
                </a:lnTo>
                <a:lnTo>
                  <a:pt x="34847" y="325736"/>
                </a:lnTo>
                <a:lnTo>
                  <a:pt x="71117" y="362932"/>
                </a:lnTo>
                <a:lnTo>
                  <a:pt x="108777" y="399002"/>
                </a:lnTo>
                <a:lnTo>
                  <a:pt x="147796" y="433921"/>
                </a:lnTo>
                <a:lnTo>
                  <a:pt x="188140" y="467661"/>
                </a:lnTo>
                <a:lnTo>
                  <a:pt x="229780" y="500198"/>
                </a:lnTo>
                <a:lnTo>
                  <a:pt x="272682" y="531507"/>
                </a:lnTo>
                <a:lnTo>
                  <a:pt x="316816" y="561561"/>
                </a:lnTo>
                <a:lnTo>
                  <a:pt x="362148" y="590335"/>
                </a:lnTo>
                <a:lnTo>
                  <a:pt x="408647" y="617804"/>
                </a:lnTo>
                <a:lnTo>
                  <a:pt x="449918" y="640571"/>
                </a:lnTo>
                <a:lnTo>
                  <a:pt x="491697" y="662179"/>
                </a:lnTo>
                <a:lnTo>
                  <a:pt x="533961" y="682630"/>
                </a:lnTo>
                <a:lnTo>
                  <a:pt x="576684" y="701931"/>
                </a:lnTo>
                <a:lnTo>
                  <a:pt x="619842" y="720086"/>
                </a:lnTo>
                <a:lnTo>
                  <a:pt x="663409" y="737100"/>
                </a:lnTo>
                <a:lnTo>
                  <a:pt x="707360" y="752978"/>
                </a:lnTo>
                <a:lnTo>
                  <a:pt x="751670" y="767725"/>
                </a:lnTo>
                <a:lnTo>
                  <a:pt x="796315" y="781345"/>
                </a:lnTo>
                <a:lnTo>
                  <a:pt x="841269" y="793844"/>
                </a:lnTo>
                <a:lnTo>
                  <a:pt x="886508" y="805225"/>
                </a:lnTo>
                <a:lnTo>
                  <a:pt x="932005" y="815495"/>
                </a:lnTo>
                <a:lnTo>
                  <a:pt x="977810" y="824671"/>
                </a:lnTo>
                <a:lnTo>
                  <a:pt x="1023679" y="832719"/>
                </a:lnTo>
                <a:lnTo>
                  <a:pt x="1069805" y="839682"/>
                </a:lnTo>
                <a:lnTo>
                  <a:pt x="1116090" y="845553"/>
                </a:lnTo>
                <a:lnTo>
                  <a:pt x="1162510" y="850337"/>
                </a:lnTo>
                <a:lnTo>
                  <a:pt x="1209038" y="854037"/>
                </a:lnTo>
                <a:lnTo>
                  <a:pt x="1255652" y="856660"/>
                </a:lnTo>
                <a:lnTo>
                  <a:pt x="1302324" y="858210"/>
                </a:lnTo>
                <a:lnTo>
                  <a:pt x="1349031" y="858691"/>
                </a:lnTo>
                <a:lnTo>
                  <a:pt x="1395747" y="858109"/>
                </a:lnTo>
                <a:lnTo>
                  <a:pt x="1442448" y="856469"/>
                </a:lnTo>
                <a:lnTo>
                  <a:pt x="1489108" y="853775"/>
                </a:lnTo>
                <a:lnTo>
                  <a:pt x="1535702" y="850032"/>
                </a:lnTo>
                <a:lnTo>
                  <a:pt x="1582206" y="845246"/>
                </a:lnTo>
                <a:lnTo>
                  <a:pt x="1628594" y="839420"/>
                </a:lnTo>
                <a:lnTo>
                  <a:pt x="1674841" y="832560"/>
                </a:lnTo>
                <a:lnTo>
                  <a:pt x="1720988" y="824658"/>
                </a:lnTo>
                <a:lnTo>
                  <a:pt x="1766814" y="815757"/>
                </a:lnTo>
                <a:lnTo>
                  <a:pt x="1812489" y="805824"/>
                </a:lnTo>
                <a:lnTo>
                  <a:pt x="1857924" y="794876"/>
                </a:lnTo>
                <a:lnTo>
                  <a:pt x="1903093" y="782917"/>
                </a:lnTo>
                <a:lnTo>
                  <a:pt x="1912923" y="780078"/>
                </a:lnTo>
                <a:lnTo>
                  <a:pt x="1325883" y="780078"/>
                </a:lnTo>
                <a:lnTo>
                  <a:pt x="1279116" y="778976"/>
                </a:lnTo>
                <a:lnTo>
                  <a:pt x="1232484" y="776770"/>
                </a:lnTo>
                <a:lnTo>
                  <a:pt x="1186016" y="773463"/>
                </a:lnTo>
                <a:lnTo>
                  <a:pt x="1139739" y="769056"/>
                </a:lnTo>
                <a:lnTo>
                  <a:pt x="1093681" y="763551"/>
                </a:lnTo>
                <a:lnTo>
                  <a:pt x="1047871" y="756952"/>
                </a:lnTo>
                <a:lnTo>
                  <a:pt x="1002336" y="749261"/>
                </a:lnTo>
                <a:lnTo>
                  <a:pt x="957105" y="740479"/>
                </a:lnTo>
                <a:lnTo>
                  <a:pt x="912205" y="730609"/>
                </a:lnTo>
                <a:lnTo>
                  <a:pt x="867665" y="719654"/>
                </a:lnTo>
                <a:lnTo>
                  <a:pt x="823513" y="707616"/>
                </a:lnTo>
                <a:lnTo>
                  <a:pt x="779776" y="694497"/>
                </a:lnTo>
                <a:lnTo>
                  <a:pt x="736483" y="680299"/>
                </a:lnTo>
                <a:lnTo>
                  <a:pt x="693661" y="665025"/>
                </a:lnTo>
                <a:lnTo>
                  <a:pt x="651340" y="648677"/>
                </a:lnTo>
                <a:lnTo>
                  <a:pt x="609546" y="631258"/>
                </a:lnTo>
                <a:lnTo>
                  <a:pt x="568308" y="612770"/>
                </a:lnTo>
                <a:lnTo>
                  <a:pt x="527654" y="593215"/>
                </a:lnTo>
                <a:lnTo>
                  <a:pt x="487612" y="572595"/>
                </a:lnTo>
                <a:lnTo>
                  <a:pt x="448210" y="550913"/>
                </a:lnTo>
                <a:lnTo>
                  <a:pt x="409476" y="528171"/>
                </a:lnTo>
                <a:lnTo>
                  <a:pt x="371438" y="504372"/>
                </a:lnTo>
                <a:lnTo>
                  <a:pt x="334125" y="479518"/>
                </a:lnTo>
                <a:lnTo>
                  <a:pt x="297563" y="453611"/>
                </a:lnTo>
                <a:lnTo>
                  <a:pt x="261782" y="426653"/>
                </a:lnTo>
                <a:lnTo>
                  <a:pt x="226809" y="398647"/>
                </a:lnTo>
                <a:lnTo>
                  <a:pt x="192672" y="369595"/>
                </a:lnTo>
                <a:lnTo>
                  <a:pt x="159400" y="339500"/>
                </a:lnTo>
                <a:lnTo>
                  <a:pt x="127020" y="308363"/>
                </a:lnTo>
                <a:lnTo>
                  <a:pt x="95560" y="276188"/>
                </a:lnTo>
                <a:lnTo>
                  <a:pt x="65049" y="242976"/>
                </a:lnTo>
                <a:close/>
              </a:path>
              <a:path w="2950845" h="859154">
                <a:moveTo>
                  <a:pt x="2950375" y="0"/>
                </a:moveTo>
                <a:lnTo>
                  <a:pt x="2782912" y="78143"/>
                </a:lnTo>
                <a:lnTo>
                  <a:pt x="2829407" y="99656"/>
                </a:lnTo>
                <a:lnTo>
                  <a:pt x="2797597" y="137990"/>
                </a:lnTo>
                <a:lnTo>
                  <a:pt x="2764507" y="175477"/>
                </a:lnTo>
                <a:lnTo>
                  <a:pt x="2730166" y="212094"/>
                </a:lnTo>
                <a:lnTo>
                  <a:pt x="2694599" y="247816"/>
                </a:lnTo>
                <a:lnTo>
                  <a:pt x="2657835" y="282617"/>
                </a:lnTo>
                <a:lnTo>
                  <a:pt x="2619900" y="316473"/>
                </a:lnTo>
                <a:lnTo>
                  <a:pt x="2580821" y="349359"/>
                </a:lnTo>
                <a:lnTo>
                  <a:pt x="2540625" y="381250"/>
                </a:lnTo>
                <a:lnTo>
                  <a:pt x="2499340" y="412121"/>
                </a:lnTo>
                <a:lnTo>
                  <a:pt x="2456992" y="441947"/>
                </a:lnTo>
                <a:lnTo>
                  <a:pt x="2415958" y="469207"/>
                </a:lnTo>
                <a:lnTo>
                  <a:pt x="2374357" y="495305"/>
                </a:lnTo>
                <a:lnTo>
                  <a:pt x="2332219" y="520242"/>
                </a:lnTo>
                <a:lnTo>
                  <a:pt x="2289571" y="544022"/>
                </a:lnTo>
                <a:lnTo>
                  <a:pt x="2246441" y="566647"/>
                </a:lnTo>
                <a:lnTo>
                  <a:pt x="2202858" y="588118"/>
                </a:lnTo>
                <a:lnTo>
                  <a:pt x="2158849" y="608438"/>
                </a:lnTo>
                <a:lnTo>
                  <a:pt x="2114443" y="627610"/>
                </a:lnTo>
                <a:lnTo>
                  <a:pt x="2069667" y="645636"/>
                </a:lnTo>
                <a:lnTo>
                  <a:pt x="2024549" y="662518"/>
                </a:lnTo>
                <a:lnTo>
                  <a:pt x="1979119" y="678259"/>
                </a:lnTo>
                <a:lnTo>
                  <a:pt x="1933402" y="692860"/>
                </a:lnTo>
                <a:lnTo>
                  <a:pt x="1887429" y="706325"/>
                </a:lnTo>
                <a:lnTo>
                  <a:pt x="1841226" y="718655"/>
                </a:lnTo>
                <a:lnTo>
                  <a:pt x="1794822" y="729853"/>
                </a:lnTo>
                <a:lnTo>
                  <a:pt x="1748245" y="739921"/>
                </a:lnTo>
                <a:lnTo>
                  <a:pt x="1701523" y="748862"/>
                </a:lnTo>
                <a:lnTo>
                  <a:pt x="1654683" y="756677"/>
                </a:lnTo>
                <a:lnTo>
                  <a:pt x="1607755" y="763370"/>
                </a:lnTo>
                <a:lnTo>
                  <a:pt x="1560765" y="768942"/>
                </a:lnTo>
                <a:lnTo>
                  <a:pt x="1513742" y="773396"/>
                </a:lnTo>
                <a:lnTo>
                  <a:pt x="1466715" y="776735"/>
                </a:lnTo>
                <a:lnTo>
                  <a:pt x="1419710" y="778960"/>
                </a:lnTo>
                <a:lnTo>
                  <a:pt x="1372757" y="780073"/>
                </a:lnTo>
                <a:lnTo>
                  <a:pt x="1325883" y="780078"/>
                </a:lnTo>
                <a:lnTo>
                  <a:pt x="1912940" y="780073"/>
                </a:lnTo>
                <a:lnTo>
                  <a:pt x="1992534" y="755991"/>
                </a:lnTo>
                <a:lnTo>
                  <a:pt x="2036757" y="741032"/>
                </a:lnTo>
                <a:lnTo>
                  <a:pt x="2080613" y="725083"/>
                </a:lnTo>
                <a:lnTo>
                  <a:pt x="2124079" y="708148"/>
                </a:lnTo>
                <a:lnTo>
                  <a:pt x="2167130" y="690232"/>
                </a:lnTo>
                <a:lnTo>
                  <a:pt x="2209739" y="671340"/>
                </a:lnTo>
                <a:lnTo>
                  <a:pt x="2251883" y="651478"/>
                </a:lnTo>
                <a:lnTo>
                  <a:pt x="2293537" y="630649"/>
                </a:lnTo>
                <a:lnTo>
                  <a:pt x="2334675" y="608858"/>
                </a:lnTo>
                <a:lnTo>
                  <a:pt x="2375272" y="586111"/>
                </a:lnTo>
                <a:lnTo>
                  <a:pt x="2415303" y="562413"/>
                </a:lnTo>
                <a:lnTo>
                  <a:pt x="2454744" y="537767"/>
                </a:lnTo>
                <a:lnTo>
                  <a:pt x="2493570" y="512180"/>
                </a:lnTo>
                <a:lnTo>
                  <a:pt x="2531754" y="485656"/>
                </a:lnTo>
                <a:lnTo>
                  <a:pt x="2569274" y="458199"/>
                </a:lnTo>
                <a:lnTo>
                  <a:pt x="2606102" y="429815"/>
                </a:lnTo>
                <a:lnTo>
                  <a:pt x="2642215" y="400508"/>
                </a:lnTo>
                <a:lnTo>
                  <a:pt x="2677587" y="370284"/>
                </a:lnTo>
                <a:lnTo>
                  <a:pt x="2712194" y="339147"/>
                </a:lnTo>
                <a:lnTo>
                  <a:pt x="2746010" y="307101"/>
                </a:lnTo>
                <a:lnTo>
                  <a:pt x="2779010" y="274153"/>
                </a:lnTo>
                <a:lnTo>
                  <a:pt x="2811170" y="240306"/>
                </a:lnTo>
                <a:lnTo>
                  <a:pt x="2842464" y="205566"/>
                </a:lnTo>
                <a:lnTo>
                  <a:pt x="2872868" y="169938"/>
                </a:lnTo>
                <a:lnTo>
                  <a:pt x="2902356" y="133426"/>
                </a:lnTo>
                <a:lnTo>
                  <a:pt x="2949095" y="133426"/>
                </a:lnTo>
                <a:lnTo>
                  <a:pt x="2950375" y="0"/>
                </a:lnTo>
                <a:close/>
              </a:path>
              <a:path w="2950845" h="859154">
                <a:moveTo>
                  <a:pt x="2949095" y="133426"/>
                </a:moveTo>
                <a:lnTo>
                  <a:pt x="2902356" y="133426"/>
                </a:lnTo>
                <a:lnTo>
                  <a:pt x="2948889" y="154965"/>
                </a:lnTo>
                <a:lnTo>
                  <a:pt x="2949095" y="133426"/>
                </a:lnTo>
                <a:close/>
              </a:path>
            </a:pathLst>
          </a:custGeom>
          <a:solidFill>
            <a:srgbClr val="FA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2817" y="3488816"/>
            <a:ext cx="2789555" cy="1109345"/>
          </a:xfrm>
          <a:custGeom>
            <a:avLst/>
            <a:gdLst/>
            <a:ahLst/>
            <a:cxnLst/>
            <a:rect l="l" t="t" r="r" b="b"/>
            <a:pathLst>
              <a:path w="2789554" h="1109345">
                <a:moveTo>
                  <a:pt x="2678226" y="0"/>
                </a:moveTo>
                <a:lnTo>
                  <a:pt x="110909" y="0"/>
                </a:lnTo>
                <a:lnTo>
                  <a:pt x="67738" y="8715"/>
                </a:lnTo>
                <a:lnTo>
                  <a:pt x="32485" y="32485"/>
                </a:lnTo>
                <a:lnTo>
                  <a:pt x="8715" y="67738"/>
                </a:lnTo>
                <a:lnTo>
                  <a:pt x="0" y="110909"/>
                </a:lnTo>
                <a:lnTo>
                  <a:pt x="0" y="998232"/>
                </a:lnTo>
                <a:lnTo>
                  <a:pt x="8715" y="1041402"/>
                </a:lnTo>
                <a:lnTo>
                  <a:pt x="32485" y="1076656"/>
                </a:lnTo>
                <a:lnTo>
                  <a:pt x="67738" y="1100425"/>
                </a:lnTo>
                <a:lnTo>
                  <a:pt x="110909" y="1109141"/>
                </a:lnTo>
                <a:lnTo>
                  <a:pt x="2678226" y="1109141"/>
                </a:lnTo>
                <a:lnTo>
                  <a:pt x="2721399" y="1100425"/>
                </a:lnTo>
                <a:lnTo>
                  <a:pt x="2756657" y="1076656"/>
                </a:lnTo>
                <a:lnTo>
                  <a:pt x="2780430" y="1041402"/>
                </a:lnTo>
                <a:lnTo>
                  <a:pt x="2789148" y="998232"/>
                </a:lnTo>
                <a:lnTo>
                  <a:pt x="2789148" y="110909"/>
                </a:lnTo>
                <a:lnTo>
                  <a:pt x="2780430" y="67738"/>
                </a:lnTo>
                <a:lnTo>
                  <a:pt x="2756657" y="32485"/>
                </a:lnTo>
                <a:lnTo>
                  <a:pt x="2721399" y="8715"/>
                </a:lnTo>
                <a:lnTo>
                  <a:pt x="2678226" y="0"/>
                </a:lnTo>
                <a:close/>
              </a:path>
            </a:pathLst>
          </a:custGeom>
          <a:solidFill>
            <a:srgbClr val="FA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13835" y="737108"/>
            <a:ext cx="3469640" cy="376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200" spc="-55" dirty="0">
                <a:latin typeface="Arial"/>
                <a:cs typeface="Arial"/>
              </a:rPr>
              <a:t>penyusunan </a:t>
            </a:r>
            <a:r>
              <a:rPr sz="1200" spc="-50" dirty="0">
                <a:latin typeface="Arial"/>
                <a:cs typeface="Arial"/>
              </a:rPr>
              <a:t>dan </a:t>
            </a:r>
            <a:r>
              <a:rPr sz="1200" spc="-40" dirty="0">
                <a:latin typeface="Arial"/>
                <a:cs typeface="Arial"/>
              </a:rPr>
              <a:t>penetapan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kebutuhan;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sz="1200" spc="-50" dirty="0">
                <a:latin typeface="Arial"/>
                <a:cs typeface="Arial"/>
              </a:rPr>
              <a:t>pengadaan;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200" spc="-30" dirty="0">
                <a:latin typeface="Arial"/>
                <a:cs typeface="Arial"/>
              </a:rPr>
              <a:t>pangkat </a:t>
            </a:r>
            <a:r>
              <a:rPr sz="1200" spc="-50" dirty="0">
                <a:latin typeface="Arial"/>
                <a:cs typeface="Arial"/>
              </a:rPr>
              <a:t>dan</a:t>
            </a:r>
            <a:r>
              <a:rPr sz="1200" spc="-19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Jabatan;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sz="1200" spc="-45" dirty="0">
                <a:latin typeface="Arial"/>
                <a:cs typeface="Arial"/>
              </a:rPr>
              <a:t>pengembangan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karier;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200" spc="-35" dirty="0">
                <a:latin typeface="Arial"/>
                <a:cs typeface="Arial"/>
              </a:rPr>
              <a:t>pola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karier;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Char char="•"/>
              <a:tabLst>
                <a:tab pos="127000" algn="l"/>
              </a:tabLst>
            </a:pPr>
            <a:r>
              <a:rPr sz="1200" spc="-30" dirty="0">
                <a:latin typeface="Arial"/>
                <a:cs typeface="Arial"/>
              </a:rPr>
              <a:t>promosi;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0"/>
              </a:spcBef>
              <a:buChar char="•"/>
              <a:tabLst>
                <a:tab pos="127000" algn="l"/>
              </a:tabLst>
            </a:pPr>
            <a:r>
              <a:rPr sz="1200" spc="-25" dirty="0">
                <a:latin typeface="Arial"/>
                <a:cs typeface="Arial"/>
              </a:rPr>
              <a:t>mutasi;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sz="1200" spc="-40" dirty="0">
                <a:latin typeface="Arial"/>
                <a:cs typeface="Arial"/>
              </a:rPr>
              <a:t>penilaian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kinerja;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sz="1200" spc="-40" dirty="0">
                <a:latin typeface="Arial"/>
                <a:cs typeface="Arial"/>
              </a:rPr>
              <a:t>penggajian </a:t>
            </a:r>
            <a:r>
              <a:rPr sz="1200" spc="-50" dirty="0">
                <a:latin typeface="Arial"/>
                <a:cs typeface="Arial"/>
              </a:rPr>
              <a:t>dan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tunjangan;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Char char="•"/>
              <a:tabLst>
                <a:tab pos="127000" algn="l"/>
              </a:tabLst>
            </a:pPr>
            <a:r>
              <a:rPr sz="1200" spc="-45" dirty="0">
                <a:latin typeface="Arial"/>
                <a:cs typeface="Arial"/>
              </a:rPr>
              <a:t>penghargaan;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0"/>
              </a:spcBef>
              <a:buChar char="•"/>
              <a:tabLst>
                <a:tab pos="127000" algn="l"/>
              </a:tabLst>
            </a:pPr>
            <a:r>
              <a:rPr sz="1200" spc="-20" dirty="0">
                <a:latin typeface="Arial"/>
                <a:cs typeface="Arial"/>
              </a:rPr>
              <a:t>disiplin;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Char char="•"/>
              <a:tabLst>
                <a:tab pos="127000" algn="l"/>
              </a:tabLst>
            </a:pPr>
            <a:r>
              <a:rPr sz="1200" spc="-30" dirty="0">
                <a:latin typeface="Arial"/>
                <a:cs typeface="Arial"/>
              </a:rPr>
              <a:t>pemberhentian;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har char="•"/>
              <a:tabLst>
                <a:tab pos="127000" algn="l"/>
              </a:tabLst>
            </a:pPr>
            <a:r>
              <a:rPr sz="1200" spc="-30" dirty="0">
                <a:latin typeface="Arial"/>
                <a:cs typeface="Arial"/>
              </a:rPr>
              <a:t>jaminan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pensiun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dan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jaminan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hari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tua;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dan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70"/>
              </a:spcBef>
              <a:buChar char="•"/>
              <a:tabLst>
                <a:tab pos="127000" algn="l"/>
              </a:tabLst>
            </a:pPr>
            <a:r>
              <a:rPr sz="1200" spc="-35" dirty="0">
                <a:latin typeface="Arial"/>
                <a:cs typeface="Arial"/>
              </a:rPr>
              <a:t>perlindungan.</a:t>
            </a:r>
            <a:endParaRPr sz="1200">
              <a:latin typeface="Arial"/>
              <a:cs typeface="Arial"/>
            </a:endParaRPr>
          </a:p>
          <a:p>
            <a:pPr marL="1854835" marR="5080" indent="-524510">
              <a:lnSpc>
                <a:spcPts val="3790"/>
              </a:lnSpc>
              <a:spcBef>
                <a:spcPts val="545"/>
              </a:spcBef>
            </a:pPr>
            <a:r>
              <a:rPr sz="3400" spc="-125" dirty="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ajemen  </a:t>
            </a:r>
            <a:r>
              <a:rPr sz="3400" spc="-105" dirty="0">
                <a:solidFill>
                  <a:srgbClr val="FFFFFF"/>
                </a:solidFill>
                <a:latin typeface="Arial"/>
                <a:cs typeface="Arial"/>
              </a:rPr>
              <a:t>Karier</a:t>
            </a:r>
            <a:endParaRPr sz="3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41653" y="1708746"/>
            <a:ext cx="3138170" cy="2588260"/>
          </a:xfrm>
          <a:custGeom>
            <a:avLst/>
            <a:gdLst/>
            <a:ahLst/>
            <a:cxnLst/>
            <a:rect l="l" t="t" r="r" b="b"/>
            <a:pathLst>
              <a:path w="3138170" h="2588260">
                <a:moveTo>
                  <a:pt x="2878988" y="0"/>
                </a:moveTo>
                <a:lnTo>
                  <a:pt x="258800" y="0"/>
                </a:lnTo>
                <a:lnTo>
                  <a:pt x="212282" y="4169"/>
                </a:lnTo>
                <a:lnTo>
                  <a:pt x="168499" y="16191"/>
                </a:lnTo>
                <a:lnTo>
                  <a:pt x="128181" y="35335"/>
                </a:lnTo>
                <a:lnTo>
                  <a:pt x="92061" y="60868"/>
                </a:lnTo>
                <a:lnTo>
                  <a:pt x="60868" y="92061"/>
                </a:lnTo>
                <a:lnTo>
                  <a:pt x="35335" y="128181"/>
                </a:lnTo>
                <a:lnTo>
                  <a:pt x="16191" y="168499"/>
                </a:lnTo>
                <a:lnTo>
                  <a:pt x="4169" y="212282"/>
                </a:lnTo>
                <a:lnTo>
                  <a:pt x="0" y="258800"/>
                </a:lnTo>
                <a:lnTo>
                  <a:pt x="0" y="2329218"/>
                </a:lnTo>
                <a:lnTo>
                  <a:pt x="4169" y="2375739"/>
                </a:lnTo>
                <a:lnTo>
                  <a:pt x="16191" y="2419524"/>
                </a:lnTo>
                <a:lnTo>
                  <a:pt x="35335" y="2459842"/>
                </a:lnTo>
                <a:lnTo>
                  <a:pt x="60868" y="2495962"/>
                </a:lnTo>
                <a:lnTo>
                  <a:pt x="92061" y="2527154"/>
                </a:lnTo>
                <a:lnTo>
                  <a:pt x="128181" y="2552686"/>
                </a:lnTo>
                <a:lnTo>
                  <a:pt x="168499" y="2571828"/>
                </a:lnTo>
                <a:lnTo>
                  <a:pt x="212282" y="2583849"/>
                </a:lnTo>
                <a:lnTo>
                  <a:pt x="258800" y="2588018"/>
                </a:lnTo>
                <a:lnTo>
                  <a:pt x="2878988" y="2588018"/>
                </a:lnTo>
                <a:lnTo>
                  <a:pt x="2925509" y="2583849"/>
                </a:lnTo>
                <a:lnTo>
                  <a:pt x="2969295" y="2571828"/>
                </a:lnTo>
                <a:lnTo>
                  <a:pt x="3009613" y="2552686"/>
                </a:lnTo>
                <a:lnTo>
                  <a:pt x="3045733" y="2527154"/>
                </a:lnTo>
                <a:lnTo>
                  <a:pt x="3076924" y="2495962"/>
                </a:lnTo>
                <a:lnTo>
                  <a:pt x="3102456" y="2459842"/>
                </a:lnTo>
                <a:lnTo>
                  <a:pt x="3121598" y="2419524"/>
                </a:lnTo>
                <a:lnTo>
                  <a:pt x="3133619" y="2375739"/>
                </a:lnTo>
                <a:lnTo>
                  <a:pt x="3137789" y="2329218"/>
                </a:lnTo>
                <a:lnTo>
                  <a:pt x="3137789" y="258800"/>
                </a:lnTo>
                <a:lnTo>
                  <a:pt x="3133619" y="212282"/>
                </a:lnTo>
                <a:lnTo>
                  <a:pt x="3121598" y="168499"/>
                </a:lnTo>
                <a:lnTo>
                  <a:pt x="3102456" y="128181"/>
                </a:lnTo>
                <a:lnTo>
                  <a:pt x="3076924" y="92061"/>
                </a:lnTo>
                <a:lnTo>
                  <a:pt x="3045733" y="60868"/>
                </a:lnTo>
                <a:lnTo>
                  <a:pt x="3009613" y="35335"/>
                </a:lnTo>
                <a:lnTo>
                  <a:pt x="2969295" y="16191"/>
                </a:lnTo>
                <a:lnTo>
                  <a:pt x="2925509" y="4169"/>
                </a:lnTo>
                <a:lnTo>
                  <a:pt x="2878988" y="0"/>
                </a:lnTo>
                <a:close/>
              </a:path>
            </a:pathLst>
          </a:custGeom>
          <a:solidFill>
            <a:srgbClr val="FFFFFF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41653" y="1708746"/>
            <a:ext cx="3138170" cy="2588260"/>
          </a:xfrm>
          <a:custGeom>
            <a:avLst/>
            <a:gdLst/>
            <a:ahLst/>
            <a:cxnLst/>
            <a:rect l="l" t="t" r="r" b="b"/>
            <a:pathLst>
              <a:path w="3138170" h="2588260">
                <a:moveTo>
                  <a:pt x="0" y="258803"/>
                </a:moveTo>
                <a:lnTo>
                  <a:pt x="4169" y="212282"/>
                </a:lnTo>
                <a:lnTo>
                  <a:pt x="16191" y="168498"/>
                </a:lnTo>
                <a:lnTo>
                  <a:pt x="35334" y="128180"/>
                </a:lnTo>
                <a:lnTo>
                  <a:pt x="60867" y="92059"/>
                </a:lnTo>
                <a:lnTo>
                  <a:pt x="92059" y="60867"/>
                </a:lnTo>
                <a:lnTo>
                  <a:pt x="128179" y="35334"/>
                </a:lnTo>
                <a:lnTo>
                  <a:pt x="168497" y="16191"/>
                </a:lnTo>
                <a:lnTo>
                  <a:pt x="212282" y="4169"/>
                </a:lnTo>
                <a:lnTo>
                  <a:pt x="258802" y="0"/>
                </a:lnTo>
                <a:lnTo>
                  <a:pt x="2878991" y="0"/>
                </a:lnTo>
                <a:lnTo>
                  <a:pt x="2925510" y="4169"/>
                </a:lnTo>
                <a:lnTo>
                  <a:pt x="2969294" y="16191"/>
                </a:lnTo>
                <a:lnTo>
                  <a:pt x="3009612" y="35334"/>
                </a:lnTo>
                <a:lnTo>
                  <a:pt x="3045732" y="60867"/>
                </a:lnTo>
                <a:lnTo>
                  <a:pt x="3076924" y="92059"/>
                </a:lnTo>
                <a:lnTo>
                  <a:pt x="3102457" y="128180"/>
                </a:lnTo>
                <a:lnTo>
                  <a:pt x="3121600" y="168498"/>
                </a:lnTo>
                <a:lnTo>
                  <a:pt x="3133622" y="212282"/>
                </a:lnTo>
                <a:lnTo>
                  <a:pt x="3137791" y="258803"/>
                </a:lnTo>
                <a:lnTo>
                  <a:pt x="3137791" y="2329221"/>
                </a:lnTo>
                <a:lnTo>
                  <a:pt x="3133622" y="2375740"/>
                </a:lnTo>
                <a:lnTo>
                  <a:pt x="3121600" y="2419524"/>
                </a:lnTo>
                <a:lnTo>
                  <a:pt x="3102457" y="2459842"/>
                </a:lnTo>
                <a:lnTo>
                  <a:pt x="3076924" y="2495962"/>
                </a:lnTo>
                <a:lnTo>
                  <a:pt x="3045732" y="2527154"/>
                </a:lnTo>
                <a:lnTo>
                  <a:pt x="3009612" y="2552687"/>
                </a:lnTo>
                <a:lnTo>
                  <a:pt x="2969294" y="2571830"/>
                </a:lnTo>
                <a:lnTo>
                  <a:pt x="2925510" y="2583851"/>
                </a:lnTo>
                <a:lnTo>
                  <a:pt x="2878991" y="2588021"/>
                </a:lnTo>
                <a:lnTo>
                  <a:pt x="258802" y="2588021"/>
                </a:lnTo>
                <a:lnTo>
                  <a:pt x="212282" y="2583851"/>
                </a:lnTo>
                <a:lnTo>
                  <a:pt x="168497" y="2571830"/>
                </a:lnTo>
                <a:lnTo>
                  <a:pt x="128179" y="2552687"/>
                </a:lnTo>
                <a:lnTo>
                  <a:pt x="92059" y="2527154"/>
                </a:lnTo>
                <a:lnTo>
                  <a:pt x="60867" y="2495962"/>
                </a:lnTo>
                <a:lnTo>
                  <a:pt x="35334" y="2459842"/>
                </a:lnTo>
                <a:lnTo>
                  <a:pt x="16191" y="2419524"/>
                </a:lnTo>
                <a:lnTo>
                  <a:pt x="4169" y="2375740"/>
                </a:lnTo>
                <a:lnTo>
                  <a:pt x="0" y="2329221"/>
                </a:lnTo>
                <a:lnTo>
                  <a:pt x="0" y="258803"/>
                </a:lnTo>
                <a:close/>
              </a:path>
            </a:pathLst>
          </a:custGeom>
          <a:ln w="12700">
            <a:solidFill>
              <a:srgbClr val="90BB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13280" y="2309367"/>
            <a:ext cx="2878455" cy="14065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0" marR="5080" indent="-114300">
              <a:lnSpc>
                <a:spcPct val="91800"/>
              </a:lnSpc>
              <a:spcBef>
                <a:spcPts val="225"/>
              </a:spcBef>
              <a:buChar char="•"/>
              <a:tabLst>
                <a:tab pos="127000" algn="l"/>
              </a:tabLst>
            </a:pPr>
            <a:r>
              <a:rPr sz="1300" spc="-50" dirty="0">
                <a:latin typeface="Arial"/>
                <a:cs typeface="Arial"/>
              </a:rPr>
              <a:t>merupakan </a:t>
            </a:r>
            <a:r>
              <a:rPr sz="1300" spc="-35" dirty="0">
                <a:latin typeface="Arial"/>
                <a:cs typeface="Arial"/>
              </a:rPr>
              <a:t>pola </a:t>
            </a:r>
            <a:r>
              <a:rPr sz="1300" spc="-65" dirty="0">
                <a:latin typeface="Arial"/>
                <a:cs typeface="Arial"/>
              </a:rPr>
              <a:t>dasar </a:t>
            </a:r>
            <a:r>
              <a:rPr sz="1300" spc="-50" dirty="0">
                <a:latin typeface="Arial"/>
                <a:cs typeface="Arial"/>
              </a:rPr>
              <a:t>mengenai </a:t>
            </a:r>
            <a:r>
              <a:rPr sz="1300" spc="-25" dirty="0">
                <a:latin typeface="Arial"/>
                <a:cs typeface="Arial"/>
              </a:rPr>
              <a:t>urutan  </a:t>
            </a:r>
            <a:r>
              <a:rPr sz="1300" spc="-40" dirty="0">
                <a:latin typeface="Arial"/>
                <a:cs typeface="Arial"/>
              </a:rPr>
              <a:t>penempatan dan/atau </a:t>
            </a:r>
            <a:r>
              <a:rPr sz="1300" spc="-45" dirty="0">
                <a:latin typeface="Arial"/>
                <a:cs typeface="Arial"/>
              </a:rPr>
              <a:t>perpindahan</a:t>
            </a:r>
            <a:r>
              <a:rPr sz="1300" spc="-254" dirty="0">
                <a:latin typeface="Arial"/>
                <a:cs typeface="Arial"/>
              </a:rPr>
              <a:t> </a:t>
            </a:r>
            <a:r>
              <a:rPr sz="1300" spc="-105" dirty="0">
                <a:latin typeface="Arial"/>
                <a:cs typeface="Arial"/>
              </a:rPr>
              <a:t>PNS  </a:t>
            </a:r>
            <a:r>
              <a:rPr sz="1300" spc="-40" dirty="0">
                <a:latin typeface="Arial"/>
                <a:cs typeface="Arial"/>
              </a:rPr>
              <a:t>dalam </a:t>
            </a:r>
            <a:r>
              <a:rPr sz="1300" spc="-55" dirty="0">
                <a:latin typeface="Arial"/>
                <a:cs typeface="Arial"/>
              </a:rPr>
              <a:t>dan </a:t>
            </a:r>
            <a:r>
              <a:rPr sz="1300" spc="-30" dirty="0">
                <a:latin typeface="Arial"/>
                <a:cs typeface="Arial"/>
              </a:rPr>
              <a:t>antar </a:t>
            </a:r>
            <a:r>
              <a:rPr sz="1300" spc="-50" dirty="0">
                <a:latin typeface="Arial"/>
                <a:cs typeface="Arial"/>
              </a:rPr>
              <a:t>posisi </a:t>
            </a:r>
            <a:r>
              <a:rPr sz="1300" spc="-10" dirty="0">
                <a:latin typeface="Arial"/>
                <a:cs typeface="Arial"/>
              </a:rPr>
              <a:t>di </a:t>
            </a:r>
            <a:r>
              <a:rPr sz="1300" spc="-40" dirty="0">
                <a:latin typeface="Arial"/>
                <a:cs typeface="Arial"/>
              </a:rPr>
              <a:t>setiap </a:t>
            </a:r>
            <a:r>
              <a:rPr sz="1300" spc="-45" dirty="0">
                <a:latin typeface="Arial"/>
                <a:cs typeface="Arial"/>
              </a:rPr>
              <a:t>jenis  </a:t>
            </a:r>
            <a:r>
              <a:rPr sz="1300" spc="-60" dirty="0">
                <a:latin typeface="Arial"/>
                <a:cs typeface="Arial"/>
              </a:rPr>
              <a:t>Jabatan </a:t>
            </a:r>
            <a:r>
              <a:rPr sz="1300" spc="-80" dirty="0">
                <a:latin typeface="Arial"/>
                <a:cs typeface="Arial"/>
              </a:rPr>
              <a:t>secara</a:t>
            </a:r>
            <a:r>
              <a:rPr sz="1300" spc="-15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berkesinambungan</a:t>
            </a:r>
            <a:endParaRPr sz="1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0"/>
              </a:spcBef>
              <a:buChar char="•"/>
              <a:tabLst>
                <a:tab pos="127000" algn="l"/>
              </a:tabLst>
            </a:pPr>
            <a:r>
              <a:rPr sz="1300" spc="-25" dirty="0">
                <a:latin typeface="Arial"/>
                <a:cs typeface="Arial"/>
              </a:rPr>
              <a:t>Tingkat </a:t>
            </a:r>
            <a:r>
              <a:rPr sz="1300" spc="-35" dirty="0">
                <a:latin typeface="Arial"/>
                <a:cs typeface="Arial"/>
              </a:rPr>
              <a:t>instansi, </a:t>
            </a:r>
            <a:r>
              <a:rPr sz="1300" spc="-20" dirty="0">
                <a:latin typeface="Arial"/>
                <a:cs typeface="Arial"/>
              </a:rPr>
              <a:t>ditetapkan</a:t>
            </a:r>
            <a:r>
              <a:rPr sz="1300" spc="-265" dirty="0">
                <a:latin typeface="Arial"/>
                <a:cs typeface="Arial"/>
              </a:rPr>
              <a:t> </a:t>
            </a:r>
            <a:r>
              <a:rPr sz="1300" spc="-114" dirty="0">
                <a:latin typeface="Arial"/>
                <a:cs typeface="Arial"/>
              </a:rPr>
              <a:t>PPK</a:t>
            </a:r>
            <a:endParaRPr sz="13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145"/>
              </a:spcBef>
              <a:buChar char="•"/>
              <a:tabLst>
                <a:tab pos="149225" algn="l"/>
              </a:tabLst>
            </a:pPr>
            <a:r>
              <a:rPr sz="1300" spc="-25" dirty="0">
                <a:latin typeface="Arial"/>
                <a:cs typeface="Arial"/>
              </a:rPr>
              <a:t>Tingkat </a:t>
            </a:r>
            <a:r>
              <a:rPr sz="1300" spc="-50" dirty="0">
                <a:latin typeface="Arial"/>
                <a:cs typeface="Arial"/>
              </a:rPr>
              <a:t>nasional, </a:t>
            </a:r>
            <a:r>
              <a:rPr sz="1300" spc="-20" dirty="0">
                <a:latin typeface="Arial"/>
                <a:cs typeface="Arial"/>
              </a:rPr>
              <a:t>ditetapkan</a:t>
            </a:r>
            <a:r>
              <a:rPr sz="1300" spc="-24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menteri</a:t>
            </a:r>
            <a:endParaRPr sz="1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0"/>
              </a:spcBef>
              <a:buChar char="•"/>
              <a:tabLst>
                <a:tab pos="127000" algn="l"/>
              </a:tabLst>
            </a:pPr>
            <a:r>
              <a:rPr sz="1300" spc="-25" dirty="0">
                <a:latin typeface="Arial"/>
                <a:cs typeface="Arial"/>
              </a:rPr>
              <a:t>Horizontal, </a:t>
            </a:r>
            <a:r>
              <a:rPr sz="1300" spc="-20" dirty="0">
                <a:latin typeface="Arial"/>
                <a:cs typeface="Arial"/>
              </a:rPr>
              <a:t>vertikal,</a:t>
            </a:r>
            <a:r>
              <a:rPr sz="1300" spc="-18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diagonal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66365" y="897521"/>
            <a:ext cx="2789555" cy="1109345"/>
          </a:xfrm>
          <a:custGeom>
            <a:avLst/>
            <a:gdLst/>
            <a:ahLst/>
            <a:cxnLst/>
            <a:rect l="l" t="t" r="r" b="b"/>
            <a:pathLst>
              <a:path w="2789554" h="1109345">
                <a:moveTo>
                  <a:pt x="2678226" y="0"/>
                </a:moveTo>
                <a:lnTo>
                  <a:pt x="110921" y="0"/>
                </a:lnTo>
                <a:lnTo>
                  <a:pt x="67744" y="8715"/>
                </a:lnTo>
                <a:lnTo>
                  <a:pt x="32486" y="32485"/>
                </a:lnTo>
                <a:lnTo>
                  <a:pt x="8716" y="67738"/>
                </a:lnTo>
                <a:lnTo>
                  <a:pt x="0" y="110909"/>
                </a:lnTo>
                <a:lnTo>
                  <a:pt x="0" y="998232"/>
                </a:lnTo>
                <a:lnTo>
                  <a:pt x="8716" y="1041404"/>
                </a:lnTo>
                <a:lnTo>
                  <a:pt x="32486" y="1076663"/>
                </a:lnTo>
                <a:lnTo>
                  <a:pt x="67744" y="1100436"/>
                </a:lnTo>
                <a:lnTo>
                  <a:pt x="110921" y="1109154"/>
                </a:lnTo>
                <a:lnTo>
                  <a:pt x="2678226" y="1109154"/>
                </a:lnTo>
                <a:lnTo>
                  <a:pt x="2721404" y="1100436"/>
                </a:lnTo>
                <a:lnTo>
                  <a:pt x="2756662" y="1076663"/>
                </a:lnTo>
                <a:lnTo>
                  <a:pt x="2780432" y="1041404"/>
                </a:lnTo>
                <a:lnTo>
                  <a:pt x="2789148" y="998232"/>
                </a:lnTo>
                <a:lnTo>
                  <a:pt x="2789148" y="110909"/>
                </a:lnTo>
                <a:lnTo>
                  <a:pt x="2780432" y="67738"/>
                </a:lnTo>
                <a:lnTo>
                  <a:pt x="2756662" y="32485"/>
                </a:lnTo>
                <a:lnTo>
                  <a:pt x="2721404" y="8715"/>
                </a:lnTo>
                <a:lnTo>
                  <a:pt x="2678226" y="0"/>
                </a:lnTo>
                <a:close/>
              </a:path>
            </a:pathLst>
          </a:custGeom>
          <a:solidFill>
            <a:srgbClr val="90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081985" y="1125219"/>
            <a:ext cx="195833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spc="-190" dirty="0">
                <a:solidFill>
                  <a:srgbClr val="FFFFFF"/>
                </a:solidFill>
                <a:latin typeface="Arial"/>
                <a:cs typeface="Arial"/>
              </a:rPr>
              <a:t>Pola</a:t>
            </a:r>
            <a:r>
              <a:rPr sz="3400" b="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b="0" spc="-105" dirty="0">
                <a:solidFill>
                  <a:srgbClr val="FFFFFF"/>
                </a:solidFill>
                <a:latin typeface="Arial"/>
                <a:cs typeface="Arial"/>
              </a:rPr>
              <a:t>Karier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6752" y="545591"/>
            <a:ext cx="5943600" cy="5946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2125205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42206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1130" y="1516380"/>
            <a:ext cx="3917950" cy="349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70" dirty="0">
                <a:solidFill>
                  <a:srgbClr val="3F3F3F"/>
                </a:solidFill>
                <a:latin typeface="Arial"/>
                <a:cs typeface="Arial"/>
              </a:rPr>
              <a:t>Kompetensi </a:t>
            </a:r>
            <a:r>
              <a:rPr sz="2400" spc="-100" dirty="0">
                <a:solidFill>
                  <a:srgbClr val="3F3F3F"/>
                </a:solidFill>
                <a:latin typeface="Arial"/>
                <a:cs typeface="Arial"/>
              </a:rPr>
              <a:t>adalah  </a:t>
            </a:r>
            <a:r>
              <a:rPr sz="2800" spc="-90" dirty="0">
                <a:latin typeface="Arial"/>
                <a:cs typeface="Arial"/>
              </a:rPr>
              <a:t>pengetahuan,  </a:t>
            </a:r>
            <a:r>
              <a:rPr sz="2800" spc="-60" dirty="0">
                <a:latin typeface="Arial"/>
                <a:cs typeface="Arial"/>
              </a:rPr>
              <a:t>keterampilan, </a:t>
            </a:r>
            <a:r>
              <a:rPr sz="2800" spc="-110" dirty="0">
                <a:latin typeface="Arial"/>
                <a:cs typeface="Arial"/>
              </a:rPr>
              <a:t>dan  </a:t>
            </a:r>
            <a:r>
              <a:rPr sz="2800" spc="-80" dirty="0">
                <a:latin typeface="Arial"/>
                <a:cs typeface="Arial"/>
              </a:rPr>
              <a:t>sikap/perilaku </a:t>
            </a:r>
            <a:r>
              <a:rPr sz="2800" spc="-125" dirty="0">
                <a:latin typeface="Arial"/>
                <a:cs typeface="Arial"/>
              </a:rPr>
              <a:t>seorang  </a:t>
            </a:r>
            <a:r>
              <a:rPr sz="2800" spc="-225" dirty="0">
                <a:latin typeface="Arial"/>
                <a:cs typeface="Arial"/>
              </a:rPr>
              <a:t>PNS </a:t>
            </a:r>
            <a:r>
              <a:rPr sz="2800" spc="-105" dirty="0">
                <a:latin typeface="Arial"/>
                <a:cs typeface="Arial"/>
              </a:rPr>
              <a:t>yang </a:t>
            </a:r>
            <a:r>
              <a:rPr sz="2800" spc="-65" dirty="0">
                <a:latin typeface="Arial"/>
                <a:cs typeface="Arial"/>
              </a:rPr>
              <a:t>dapat </a:t>
            </a:r>
            <a:r>
              <a:rPr sz="2800" spc="-30" dirty="0">
                <a:latin typeface="Arial"/>
                <a:cs typeface="Arial"/>
              </a:rPr>
              <a:t>diamati,  </a:t>
            </a:r>
            <a:r>
              <a:rPr sz="2800" spc="-70" dirty="0">
                <a:latin typeface="Arial"/>
                <a:cs typeface="Arial"/>
              </a:rPr>
              <a:t>diukur, </a:t>
            </a:r>
            <a:r>
              <a:rPr sz="2800" spc="-110" dirty="0">
                <a:latin typeface="Arial"/>
                <a:cs typeface="Arial"/>
              </a:rPr>
              <a:t>dan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dikembangkan  dalam </a:t>
            </a:r>
            <a:r>
              <a:rPr sz="2800" spc="-120" dirty="0">
                <a:latin typeface="Arial"/>
                <a:cs typeface="Arial"/>
              </a:rPr>
              <a:t>melaksanakan  </a:t>
            </a:r>
            <a:r>
              <a:rPr sz="2800" spc="-90" dirty="0">
                <a:latin typeface="Arial"/>
                <a:cs typeface="Arial"/>
              </a:rPr>
              <a:t>tugas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jabatannya.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622" y="3986784"/>
            <a:ext cx="4298485" cy="169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64336"/>
            <a:ext cx="3416808" cy="468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39" y="2125205"/>
            <a:ext cx="1188720" cy="821690"/>
          </a:xfrm>
          <a:custGeom>
            <a:avLst/>
            <a:gdLst/>
            <a:ahLst/>
            <a:cxnLst/>
            <a:rect l="l" t="t" r="r" b="b"/>
            <a:pathLst>
              <a:path w="1188720" h="821689">
                <a:moveTo>
                  <a:pt x="0" y="0"/>
                </a:moveTo>
                <a:lnTo>
                  <a:pt x="1188720" y="0"/>
                </a:lnTo>
                <a:lnTo>
                  <a:pt x="1188720" y="821194"/>
                </a:lnTo>
                <a:lnTo>
                  <a:pt x="0" y="821194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39" y="4220692"/>
            <a:ext cx="1188720" cy="895985"/>
          </a:xfrm>
          <a:custGeom>
            <a:avLst/>
            <a:gdLst/>
            <a:ahLst/>
            <a:cxnLst/>
            <a:rect l="l" t="t" r="r" b="b"/>
            <a:pathLst>
              <a:path w="1188720" h="895985">
                <a:moveTo>
                  <a:pt x="0" y="0"/>
                </a:moveTo>
                <a:lnTo>
                  <a:pt x="1188720" y="0"/>
                </a:lnTo>
                <a:lnTo>
                  <a:pt x="1188720" y="895883"/>
                </a:lnTo>
                <a:lnTo>
                  <a:pt x="0" y="895883"/>
                </a:lnTo>
                <a:lnTo>
                  <a:pt x="0" y="0"/>
                </a:lnTo>
                <a:close/>
              </a:path>
            </a:pathLst>
          </a:custGeom>
          <a:solidFill>
            <a:srgbClr val="F7F7F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41697" y="1035811"/>
            <a:ext cx="5294630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90"/>
              </a:spcBef>
            </a:pPr>
            <a:r>
              <a:rPr sz="1800" b="0" spc="170" dirty="0">
                <a:solidFill>
                  <a:srgbClr val="000000"/>
                </a:solidFill>
                <a:latin typeface="Times New Roman"/>
                <a:cs typeface="Times New Roman"/>
              </a:rPr>
              <a:t>Pengembangan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55" dirty="0">
                <a:solidFill>
                  <a:srgbClr val="000000"/>
                </a:solidFill>
                <a:latin typeface="Times New Roman"/>
                <a:cs typeface="Times New Roman"/>
              </a:rPr>
              <a:t>Kompetensi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adalah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90" dirty="0">
                <a:solidFill>
                  <a:srgbClr val="000000"/>
                </a:solidFill>
                <a:latin typeface="Times New Roman"/>
                <a:cs typeface="Times New Roman"/>
              </a:rPr>
              <a:t>upaya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untuk  </a:t>
            </a:r>
            <a:r>
              <a:rPr sz="1800"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pemenuhan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95" dirty="0">
                <a:solidFill>
                  <a:srgbClr val="000000"/>
                </a:solidFill>
                <a:latin typeface="Times New Roman"/>
                <a:cs typeface="Times New Roman"/>
              </a:rPr>
              <a:t>kebutuhan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kompetensi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PNS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dengan  </a:t>
            </a:r>
            <a:r>
              <a:rPr sz="1800" b="0" spc="215" dirty="0">
                <a:solidFill>
                  <a:srgbClr val="000000"/>
                </a:solidFill>
                <a:latin typeface="Times New Roman"/>
                <a:cs typeface="Times New Roman"/>
              </a:rPr>
              <a:t>standar </a:t>
            </a:r>
            <a:r>
              <a:rPr sz="1800" b="0" spc="165" dirty="0">
                <a:solidFill>
                  <a:srgbClr val="000000"/>
                </a:solidFill>
                <a:latin typeface="Times New Roman"/>
                <a:cs typeface="Times New Roman"/>
              </a:rPr>
              <a:t>kompetensi </a:t>
            </a:r>
            <a:r>
              <a:rPr sz="1800" b="0" spc="229" dirty="0">
                <a:solidFill>
                  <a:srgbClr val="000000"/>
                </a:solidFill>
                <a:latin typeface="Times New Roman"/>
                <a:cs typeface="Times New Roman"/>
              </a:rPr>
              <a:t>Jabatan </a:t>
            </a:r>
            <a:r>
              <a:rPr sz="1800" b="0" spc="210" dirty="0">
                <a:solidFill>
                  <a:srgbClr val="000000"/>
                </a:solidFill>
                <a:latin typeface="Times New Roman"/>
                <a:cs typeface="Times New Roman"/>
              </a:rPr>
              <a:t>dan </a:t>
            </a:r>
            <a:r>
              <a:rPr sz="1800" b="0" spc="204" dirty="0">
                <a:solidFill>
                  <a:srgbClr val="000000"/>
                </a:solidFill>
                <a:latin typeface="Times New Roman"/>
                <a:cs typeface="Times New Roman"/>
              </a:rPr>
              <a:t>rencana  </a:t>
            </a:r>
            <a:r>
              <a:rPr sz="1800" b="0" spc="175" dirty="0">
                <a:solidFill>
                  <a:srgbClr val="000000"/>
                </a:solidFill>
                <a:latin typeface="Times New Roman"/>
                <a:cs typeface="Times New Roman"/>
              </a:rPr>
              <a:t>pengembangan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150" dirty="0">
                <a:solidFill>
                  <a:srgbClr val="000000"/>
                </a:solidFill>
                <a:latin typeface="Times New Roman"/>
                <a:cs typeface="Times New Roman"/>
              </a:rPr>
              <a:t>karier.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1850" y="2259075"/>
            <a:ext cx="672655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180"/>
              </a:spcBef>
            </a:pPr>
            <a:r>
              <a:rPr sz="1600" spc="180" dirty="0">
                <a:solidFill>
                  <a:srgbClr val="002060"/>
                </a:solidFill>
                <a:latin typeface="Times New Roman"/>
                <a:cs typeface="Times New Roman"/>
              </a:rPr>
              <a:t>Standar</a:t>
            </a:r>
            <a:r>
              <a:rPr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02060"/>
                </a:solidFill>
                <a:latin typeface="Times New Roman"/>
                <a:cs typeface="Times New Roman"/>
              </a:rPr>
              <a:t>Kompetensi</a:t>
            </a:r>
            <a:r>
              <a:rPr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002060"/>
                </a:solidFill>
                <a:latin typeface="Times New Roman"/>
                <a:cs typeface="Times New Roman"/>
              </a:rPr>
              <a:t>Jabatan</a:t>
            </a:r>
            <a:r>
              <a:rPr sz="16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80" dirty="0">
                <a:solidFill>
                  <a:srgbClr val="002060"/>
                </a:solidFill>
                <a:latin typeface="Times New Roman"/>
                <a:cs typeface="Times New Roman"/>
              </a:rPr>
              <a:t>Aparatur</a:t>
            </a:r>
            <a:r>
              <a:rPr sz="1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solidFill>
                  <a:srgbClr val="002060"/>
                </a:solidFill>
                <a:latin typeface="Times New Roman"/>
                <a:cs typeface="Times New Roman"/>
              </a:rPr>
              <a:t>Sipil</a:t>
            </a:r>
            <a:r>
              <a:rPr sz="16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solidFill>
                  <a:srgbClr val="002060"/>
                </a:solidFill>
                <a:latin typeface="Times New Roman"/>
                <a:cs typeface="Times New Roman"/>
              </a:rPr>
              <a:t>Negara</a:t>
            </a:r>
            <a:r>
              <a:rPr sz="16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spc="165" dirty="0">
                <a:latin typeface="Times New Roman"/>
                <a:cs typeface="Times New Roman"/>
              </a:rPr>
              <a:t>adalah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45" dirty="0">
                <a:latin typeface="Times New Roman"/>
                <a:cs typeface="Times New Roman"/>
              </a:rPr>
              <a:t>deskripsi  </a:t>
            </a:r>
            <a:r>
              <a:rPr sz="1600" spc="160" dirty="0">
                <a:latin typeface="Times New Roman"/>
                <a:cs typeface="Times New Roman"/>
              </a:rPr>
              <a:t>pengetahuan, keterampilan </a:t>
            </a:r>
            <a:r>
              <a:rPr sz="1600" spc="185" dirty="0">
                <a:latin typeface="Times New Roman"/>
                <a:cs typeface="Times New Roman"/>
              </a:rPr>
              <a:t>dan </a:t>
            </a:r>
            <a:r>
              <a:rPr sz="1600" spc="150" dirty="0">
                <a:latin typeface="Times New Roman"/>
                <a:cs typeface="Times New Roman"/>
              </a:rPr>
              <a:t>perilaku </a:t>
            </a:r>
            <a:r>
              <a:rPr sz="1600" spc="160" dirty="0">
                <a:latin typeface="Times New Roman"/>
                <a:cs typeface="Times New Roman"/>
              </a:rPr>
              <a:t>yang </a:t>
            </a:r>
            <a:r>
              <a:rPr sz="1600" spc="155" dirty="0">
                <a:latin typeface="Times New Roman"/>
                <a:cs typeface="Times New Roman"/>
              </a:rPr>
              <a:t>diperlukan seorang  </a:t>
            </a:r>
            <a:r>
              <a:rPr sz="1600" spc="180" dirty="0">
                <a:latin typeface="Times New Roman"/>
                <a:cs typeface="Times New Roman"/>
              </a:rPr>
              <a:t>Aparatur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Sipil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Times New Roman"/>
                <a:cs typeface="Times New Roman"/>
              </a:rPr>
              <a:t>Negara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65" dirty="0">
                <a:latin typeface="Times New Roman"/>
                <a:cs typeface="Times New Roman"/>
              </a:rPr>
              <a:t>dalam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80" dirty="0">
                <a:latin typeface="Times New Roman"/>
                <a:cs typeface="Times New Roman"/>
              </a:rPr>
              <a:t>melaksanakan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5" dirty="0">
                <a:latin typeface="Times New Roman"/>
                <a:cs typeface="Times New Roman"/>
              </a:rPr>
              <a:t>tugas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Times New Roman"/>
                <a:cs typeface="Times New Roman"/>
              </a:rPr>
              <a:t>jabatan.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9022" y="3441700"/>
            <a:ext cx="1943735" cy="2223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600" spc="200" dirty="0">
                <a:solidFill>
                  <a:srgbClr val="0070C0"/>
                </a:solidFill>
                <a:latin typeface="Times New Roman"/>
                <a:cs typeface="Times New Roman"/>
              </a:rPr>
              <a:t>Jabatan </a:t>
            </a:r>
            <a:r>
              <a:rPr sz="1600" spc="165" dirty="0">
                <a:latin typeface="Times New Roman"/>
                <a:cs typeface="Times New Roman"/>
              </a:rPr>
              <a:t>adalah  </a:t>
            </a:r>
            <a:r>
              <a:rPr sz="1600" spc="175" dirty="0">
                <a:latin typeface="Times New Roman"/>
                <a:cs typeface="Times New Roman"/>
              </a:rPr>
              <a:t>kedudukan </a:t>
            </a:r>
            <a:r>
              <a:rPr sz="1600" spc="160" dirty="0">
                <a:latin typeface="Times New Roman"/>
                <a:cs typeface="Times New Roman"/>
              </a:rPr>
              <a:t>yang  </a:t>
            </a:r>
            <a:r>
              <a:rPr sz="1600" spc="180" dirty="0">
                <a:latin typeface="Times New Roman"/>
                <a:cs typeface="Times New Roman"/>
              </a:rPr>
              <a:t>menunjukkan  </a:t>
            </a:r>
            <a:r>
              <a:rPr sz="1600" spc="105" dirty="0">
                <a:latin typeface="Times New Roman"/>
                <a:cs typeface="Times New Roman"/>
              </a:rPr>
              <a:t>fungsi, </a:t>
            </a:r>
            <a:r>
              <a:rPr sz="1600" spc="135" dirty="0">
                <a:latin typeface="Times New Roman"/>
                <a:cs typeface="Times New Roman"/>
              </a:rPr>
              <a:t>tugas,  </a:t>
            </a:r>
            <a:r>
              <a:rPr sz="1600" spc="150" dirty="0">
                <a:latin typeface="Times New Roman"/>
                <a:cs typeface="Times New Roman"/>
              </a:rPr>
              <a:t>tanggung </a:t>
            </a:r>
            <a:r>
              <a:rPr sz="1600" spc="100" dirty="0">
                <a:latin typeface="Times New Roman"/>
                <a:cs typeface="Times New Roman"/>
              </a:rPr>
              <a:t>jawab,  </a:t>
            </a:r>
            <a:r>
              <a:rPr sz="1600" spc="135" dirty="0">
                <a:latin typeface="Times New Roman"/>
                <a:cs typeface="Times New Roman"/>
              </a:rPr>
              <a:t>wewenang, </a:t>
            </a:r>
            <a:r>
              <a:rPr sz="1600" spc="185" dirty="0">
                <a:latin typeface="Times New Roman"/>
                <a:cs typeface="Times New Roman"/>
              </a:rPr>
              <a:t>dan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200" dirty="0">
                <a:latin typeface="Times New Roman"/>
                <a:cs typeface="Times New Roman"/>
              </a:rPr>
              <a:t>hak  </a:t>
            </a:r>
            <a:r>
              <a:rPr sz="1600" spc="155" dirty="0">
                <a:latin typeface="Times New Roman"/>
                <a:cs typeface="Times New Roman"/>
              </a:rPr>
              <a:t>seorang </a:t>
            </a:r>
            <a:r>
              <a:rPr sz="1600" spc="100" dirty="0">
                <a:latin typeface="Times New Roman"/>
                <a:cs typeface="Times New Roman"/>
              </a:rPr>
              <a:t>PNS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165" dirty="0">
                <a:latin typeface="Times New Roman"/>
                <a:cs typeface="Times New Roman"/>
              </a:rPr>
              <a:t>dalam  </a:t>
            </a:r>
            <a:r>
              <a:rPr sz="1600" spc="180" dirty="0">
                <a:latin typeface="Times New Roman"/>
                <a:cs typeface="Times New Roman"/>
              </a:rPr>
              <a:t>suatu </a:t>
            </a:r>
            <a:r>
              <a:rPr sz="1600" spc="185" dirty="0">
                <a:latin typeface="Times New Roman"/>
                <a:cs typeface="Times New Roman"/>
              </a:rPr>
              <a:t>satuan  </a:t>
            </a:r>
            <a:r>
              <a:rPr sz="1600" spc="125" dirty="0">
                <a:latin typeface="Times New Roman"/>
                <a:cs typeface="Times New Roman"/>
              </a:rPr>
              <a:t>organisasi.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91917" y="3429507"/>
            <a:ext cx="250634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180" dirty="0">
                <a:solidFill>
                  <a:srgbClr val="0070C0"/>
                </a:solidFill>
                <a:latin typeface="Times New Roman"/>
                <a:cs typeface="Times New Roman"/>
              </a:rPr>
              <a:t>Standar </a:t>
            </a:r>
            <a:r>
              <a:rPr sz="1600" spc="140" dirty="0">
                <a:solidFill>
                  <a:srgbClr val="0070C0"/>
                </a:solidFill>
                <a:latin typeface="Times New Roman"/>
                <a:cs typeface="Times New Roman"/>
              </a:rPr>
              <a:t>Kompetensi</a:t>
            </a:r>
            <a:r>
              <a:rPr sz="1600" spc="-2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0070C0"/>
                </a:solidFill>
                <a:latin typeface="Times New Roman"/>
                <a:cs typeface="Times New Roman"/>
              </a:rPr>
              <a:t>ASN</a:t>
            </a:r>
            <a:endParaRPr sz="1600">
              <a:latin typeface="Times New Roman"/>
              <a:cs typeface="Times New Roman"/>
            </a:endParaRPr>
          </a:p>
          <a:p>
            <a:pPr marL="1339215">
              <a:lnSpc>
                <a:spcPts val="1895"/>
              </a:lnSpc>
            </a:pPr>
            <a:r>
              <a:rPr sz="1600" spc="155" dirty="0">
                <a:latin typeface="Times New Roman"/>
                <a:cs typeface="Times New Roman"/>
              </a:rPr>
              <a:t>terdiri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Times New Roman"/>
                <a:cs typeface="Times New Roman"/>
              </a:rPr>
              <a:t>atas:</a:t>
            </a:r>
            <a:endParaRPr sz="1600">
              <a:latin typeface="Times New Roman"/>
              <a:cs typeface="Times New Roman"/>
            </a:endParaRPr>
          </a:p>
          <a:p>
            <a:pPr marL="208279">
              <a:lnSpc>
                <a:spcPts val="1910"/>
              </a:lnSpc>
              <a:tabLst>
                <a:tab pos="551180" algn="l"/>
              </a:tabLst>
            </a:pPr>
            <a:r>
              <a:rPr sz="1600" spc="110" dirty="0">
                <a:latin typeface="Times New Roman"/>
                <a:cs typeface="Times New Roman"/>
              </a:rPr>
              <a:t>a.	</a:t>
            </a:r>
            <a:r>
              <a:rPr sz="1600" spc="195" dirty="0">
                <a:latin typeface="Times New Roman"/>
                <a:cs typeface="Times New Roman"/>
              </a:rPr>
              <a:t>standar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kompetensi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8533" y="4167123"/>
            <a:ext cx="2400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55" dirty="0">
                <a:latin typeface="Times New Roman"/>
                <a:cs typeface="Times New Roman"/>
              </a:rPr>
              <a:t>jabatan pimpinan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tinggi;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87688" y="4407915"/>
            <a:ext cx="2310765" cy="12477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2885" marR="5080" indent="-210185" algn="r">
              <a:lnSpc>
                <a:spcPts val="1900"/>
              </a:lnSpc>
              <a:spcBef>
                <a:spcPts val="180"/>
              </a:spcBef>
              <a:buAutoNum type="alphaLcPeriod" startAt="2"/>
              <a:tabLst>
                <a:tab pos="354965" algn="l"/>
                <a:tab pos="355600" algn="l"/>
              </a:tabLst>
            </a:pPr>
            <a:r>
              <a:rPr sz="1600" spc="195" dirty="0">
                <a:latin typeface="Times New Roman"/>
                <a:cs typeface="Times New Roman"/>
              </a:rPr>
              <a:t>standar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kompetensi 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155" dirty="0">
                <a:latin typeface="Times New Roman"/>
                <a:cs typeface="Times New Roman"/>
              </a:rPr>
              <a:t>jabatan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145" dirty="0">
                <a:latin typeface="Times New Roman"/>
                <a:cs typeface="Times New Roman"/>
              </a:rPr>
              <a:t>administrasi;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ts val="1820"/>
              </a:lnSpc>
            </a:pPr>
            <a:r>
              <a:rPr sz="1600" spc="185" dirty="0">
                <a:latin typeface="Times New Roman"/>
                <a:cs typeface="Times New Roman"/>
              </a:rPr>
              <a:t>d</a:t>
            </a:r>
            <a:r>
              <a:rPr sz="1600" spc="160" dirty="0">
                <a:latin typeface="Times New Roman"/>
                <a:cs typeface="Times New Roman"/>
              </a:rPr>
              <a:t>a</a:t>
            </a:r>
            <a:r>
              <a:rPr sz="1600" spc="21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 marL="222885" marR="5080" indent="-210185" algn="r">
              <a:lnSpc>
                <a:spcPts val="1910"/>
              </a:lnSpc>
              <a:buAutoNum type="alphaLcPeriod" startAt="3"/>
              <a:tabLst>
                <a:tab pos="342265" algn="l"/>
                <a:tab pos="355600" algn="l"/>
              </a:tabLst>
            </a:pPr>
            <a:r>
              <a:rPr sz="1600" spc="195" dirty="0">
                <a:latin typeface="Times New Roman"/>
                <a:cs typeface="Times New Roman"/>
              </a:rPr>
              <a:t>standar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Times New Roman"/>
                <a:cs typeface="Times New Roman"/>
              </a:rPr>
              <a:t>kompetensi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155" dirty="0">
                <a:latin typeface="Times New Roman"/>
                <a:cs typeface="Times New Roman"/>
              </a:rPr>
              <a:t>jabatan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114" dirty="0">
                <a:latin typeface="Times New Roman"/>
                <a:cs typeface="Times New Roman"/>
              </a:rPr>
              <a:t>fungsional.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786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PowerPoint Presentation</vt:lpstr>
      <vt:lpstr>Arah dan Kebijakan  Pengembangan  Kompetensi PNS</vt:lpstr>
      <vt:lpstr>PowerPoint Presentation</vt:lpstr>
      <vt:lpstr>Setiap Pegawai ASN memiliki hak dan kesempatan  untuk mengembangkan kompetensi. Pasal 70 UU 5 Tahun 2014</vt:lpstr>
      <vt:lpstr>PP 11/2017</vt:lpstr>
      <vt:lpstr>PowerPoint Presentation</vt:lpstr>
      <vt:lpstr>Pola Karier</vt:lpstr>
      <vt:lpstr>PowerPoint Presentation</vt:lpstr>
      <vt:lpstr>Pengembangan Kompetensi adalah upaya untuk  pemenuhan kebutuhan kompetensi PNS dengan  standar kompetensi Jabatan dan rencana  pengembangan karier.</vt:lpstr>
      <vt:lpstr>Kompetensi ASN</vt:lpstr>
      <vt:lpstr>Kompetensi Manajerial </vt:lpstr>
      <vt:lpstr>Kompetensi Sosial Kultural dan Teknis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 Tunsiah</dc:creator>
  <cp:lastModifiedBy>User</cp:lastModifiedBy>
  <cp:revision>6</cp:revision>
  <dcterms:created xsi:type="dcterms:W3CDTF">2018-10-02T08:16:31Z</dcterms:created>
  <dcterms:modified xsi:type="dcterms:W3CDTF">2018-11-22T01:51:32Z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2018-10-02T00:00:00Z</vt:filetime>
  </property>
</Properties>
</file>