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2" r:id="rId3"/>
    <p:sldId id="257" r:id="rId4"/>
    <p:sldId id="263" r:id="rId5"/>
    <p:sldId id="264" r:id="rId6"/>
    <p:sldId id="265" r:id="rId7"/>
    <p:sldId id="283" r:id="rId8"/>
    <p:sldId id="284" r:id="rId9"/>
    <p:sldId id="258" r:id="rId10"/>
    <p:sldId id="259" r:id="rId11"/>
    <p:sldId id="260" r:id="rId12"/>
    <p:sldId id="261" r:id="rId13"/>
    <p:sldId id="266" r:id="rId14"/>
    <p:sldId id="267" r:id="rId15"/>
    <p:sldId id="269" r:id="rId16"/>
    <p:sldId id="281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1" d="100"/>
          <a:sy n="61" d="100"/>
        </p:scale>
        <p:origin x="-96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92B80F-0967-4FA3-8116-D03C25B573F1}" type="doc">
      <dgm:prSet loTypeId="urn:microsoft.com/office/officeart/2005/8/layout/h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D031377-368F-4EE4-91F8-4843947D7063}">
      <dgm:prSet phldrT="[Text]" custT="1"/>
      <dgm:spPr/>
      <dgm:t>
        <a:bodyPr/>
        <a:lstStyle/>
        <a:p>
          <a:pPr algn="l"/>
          <a:r>
            <a:rPr lang="en-US" sz="1800" dirty="0" err="1" smtClean="0">
              <a:solidFill>
                <a:schemeClr val="accent2">
                  <a:lumMod val="50000"/>
                </a:schemeClr>
              </a:solidFill>
            </a:rPr>
            <a:t>Tugas</a:t>
          </a:r>
          <a:r>
            <a:rPr lang="en-US" sz="18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accent2">
                  <a:lumMod val="50000"/>
                </a:schemeClr>
              </a:solidFill>
            </a:rPr>
            <a:t>pokok</a:t>
          </a:r>
          <a:r>
            <a:rPr lang="en-US" sz="18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accent2">
                  <a:lumMod val="50000"/>
                </a:schemeClr>
              </a:solidFill>
            </a:rPr>
            <a:t>dan</a:t>
          </a:r>
          <a:r>
            <a:rPr lang="en-US" sz="18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accent2">
                  <a:lumMod val="50000"/>
                </a:schemeClr>
              </a:solidFill>
            </a:rPr>
            <a:t>fungsi</a:t>
          </a:r>
          <a:endParaRPr lang="en-US" sz="1800" dirty="0">
            <a:solidFill>
              <a:schemeClr val="accent2">
                <a:lumMod val="50000"/>
              </a:schemeClr>
            </a:solidFill>
          </a:endParaRPr>
        </a:p>
      </dgm:t>
    </dgm:pt>
    <dgm:pt modelId="{4E3995E5-ACBB-4D74-A5C1-586FA4170315}" type="parTrans" cxnId="{3013E2E0-E5DD-4E89-91C2-67669ED623DA}">
      <dgm:prSet/>
      <dgm:spPr/>
      <dgm:t>
        <a:bodyPr/>
        <a:lstStyle/>
        <a:p>
          <a:endParaRPr lang="en-US" sz="1800"/>
        </a:p>
      </dgm:t>
    </dgm:pt>
    <dgm:pt modelId="{F5F5C220-A19A-4987-8265-3165417ECF8C}" type="sibTrans" cxnId="{3013E2E0-E5DD-4E89-91C2-67669ED623DA}">
      <dgm:prSet/>
      <dgm:spPr/>
      <dgm:t>
        <a:bodyPr/>
        <a:lstStyle/>
        <a:p>
          <a:endParaRPr lang="en-US" sz="1800"/>
        </a:p>
      </dgm:t>
    </dgm:pt>
    <dgm:pt modelId="{BB29073F-A669-4C69-B5FD-22E1757B0E14}">
      <dgm:prSet phldrT="[Text]" custT="1"/>
      <dgm:spPr/>
      <dgm:t>
        <a:bodyPr/>
        <a:lstStyle/>
        <a:p>
          <a:pPr algn="l"/>
          <a:r>
            <a:rPr lang="en-US" sz="1800" dirty="0" err="1" smtClean="0">
              <a:solidFill>
                <a:schemeClr val="accent1">
                  <a:lumMod val="50000"/>
                </a:schemeClr>
              </a:solidFill>
            </a:rPr>
            <a:t>Analisis</a:t>
          </a:r>
          <a:r>
            <a:rPr lang="en-US" sz="18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accent1">
                  <a:lumMod val="50000"/>
                </a:schemeClr>
              </a:solidFill>
            </a:rPr>
            <a:t>jabatan</a:t>
          </a:r>
          <a:endParaRPr lang="en-US" sz="1800" dirty="0">
            <a:solidFill>
              <a:schemeClr val="accent1">
                <a:lumMod val="50000"/>
              </a:schemeClr>
            </a:solidFill>
          </a:endParaRPr>
        </a:p>
      </dgm:t>
    </dgm:pt>
    <dgm:pt modelId="{073CC856-33F1-4DEE-A798-76250672D1C5}" type="parTrans" cxnId="{62ED2560-7064-4D11-B861-23B00E012DD8}">
      <dgm:prSet/>
      <dgm:spPr/>
      <dgm:t>
        <a:bodyPr/>
        <a:lstStyle/>
        <a:p>
          <a:endParaRPr lang="en-US" sz="1800"/>
        </a:p>
      </dgm:t>
    </dgm:pt>
    <dgm:pt modelId="{8F7FCA95-9D9E-4C23-86FC-FF5FB257711F}" type="sibTrans" cxnId="{62ED2560-7064-4D11-B861-23B00E012DD8}">
      <dgm:prSet/>
      <dgm:spPr/>
      <dgm:t>
        <a:bodyPr/>
        <a:lstStyle/>
        <a:p>
          <a:endParaRPr lang="en-US" sz="1800"/>
        </a:p>
      </dgm:t>
    </dgm:pt>
    <dgm:pt modelId="{676013F2-9330-4C63-AAFF-99687F8076A4}">
      <dgm:prSet phldrT="[Text]" custT="1"/>
      <dgm:spPr/>
      <dgm:t>
        <a:bodyPr/>
        <a:lstStyle/>
        <a:p>
          <a:pPr algn="l"/>
          <a:r>
            <a:rPr lang="en-US" sz="1800" dirty="0" err="1" smtClean="0">
              <a:solidFill>
                <a:schemeClr val="tx2">
                  <a:lumMod val="50000"/>
                </a:schemeClr>
              </a:solidFill>
            </a:rPr>
            <a:t>Informasi</a:t>
          </a:r>
          <a:r>
            <a:rPr lang="en-US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2">
                  <a:lumMod val="50000"/>
                </a:schemeClr>
              </a:solidFill>
            </a:rPr>
            <a:t>jabatan</a:t>
          </a:r>
          <a:endParaRPr lang="en-US" sz="1800" dirty="0">
            <a:solidFill>
              <a:schemeClr val="tx2">
                <a:lumMod val="50000"/>
              </a:schemeClr>
            </a:solidFill>
          </a:endParaRPr>
        </a:p>
      </dgm:t>
    </dgm:pt>
    <dgm:pt modelId="{A35B137E-EEDF-4EA4-A6E3-DC83A13090E6}" type="parTrans" cxnId="{AA9EA270-FB57-43CB-8170-582F63ABF3B9}">
      <dgm:prSet/>
      <dgm:spPr/>
      <dgm:t>
        <a:bodyPr/>
        <a:lstStyle/>
        <a:p>
          <a:endParaRPr lang="en-US" sz="1800"/>
        </a:p>
      </dgm:t>
    </dgm:pt>
    <dgm:pt modelId="{37F6F7A4-49E5-4D96-AAAE-173A88135EA7}" type="sibTrans" cxnId="{AA9EA270-FB57-43CB-8170-582F63ABF3B9}">
      <dgm:prSet/>
      <dgm:spPr/>
      <dgm:t>
        <a:bodyPr/>
        <a:lstStyle/>
        <a:p>
          <a:endParaRPr lang="en-US" sz="1800"/>
        </a:p>
      </dgm:t>
    </dgm:pt>
    <dgm:pt modelId="{45DA50DC-5284-4252-8F03-C1A2584EF7D2}">
      <dgm:prSet phldrT="[Text]" custT="1"/>
      <dgm:spPr/>
      <dgm:t>
        <a:bodyPr/>
        <a:lstStyle/>
        <a:p>
          <a:pPr algn="l"/>
          <a:r>
            <a:rPr lang="en-US" sz="1800" dirty="0" smtClean="0"/>
            <a:t>Nama </a:t>
          </a:r>
          <a:r>
            <a:rPr lang="en-US" sz="1800" dirty="0" err="1" smtClean="0"/>
            <a:t>jabatan</a:t>
          </a:r>
          <a:endParaRPr lang="en-US" sz="1800" dirty="0" smtClean="0"/>
        </a:p>
        <a:p>
          <a:pPr algn="l"/>
          <a:r>
            <a:rPr lang="en-US" sz="1800" dirty="0" err="1" smtClean="0"/>
            <a:t>Ikhtisar</a:t>
          </a:r>
          <a:r>
            <a:rPr lang="en-US" sz="1800" dirty="0" smtClean="0"/>
            <a:t> </a:t>
          </a:r>
          <a:r>
            <a:rPr lang="en-US" sz="1800" dirty="0" err="1" smtClean="0"/>
            <a:t>jabatan</a:t>
          </a:r>
          <a:endParaRPr lang="en-US" sz="1800" dirty="0" smtClean="0"/>
        </a:p>
        <a:p>
          <a:pPr algn="l"/>
          <a:r>
            <a:rPr lang="en-US" sz="1800" dirty="0" err="1" smtClean="0"/>
            <a:t>Uraian</a:t>
          </a:r>
          <a:r>
            <a:rPr lang="en-US" sz="1800" dirty="0" smtClean="0"/>
            <a:t> </a:t>
          </a:r>
          <a:r>
            <a:rPr lang="en-US" sz="1800" dirty="0" err="1" smtClean="0"/>
            <a:t>jabatan</a:t>
          </a:r>
          <a:endParaRPr lang="en-US" sz="1800" dirty="0"/>
        </a:p>
      </dgm:t>
    </dgm:pt>
    <dgm:pt modelId="{3AD7D8EB-1C0E-4546-9B3F-391CB35513A0}" type="parTrans" cxnId="{CC96F0B6-F2B9-41CC-8F78-5D820A7E4A6C}">
      <dgm:prSet/>
      <dgm:spPr/>
      <dgm:t>
        <a:bodyPr/>
        <a:lstStyle/>
        <a:p>
          <a:endParaRPr lang="en-US" sz="1800"/>
        </a:p>
      </dgm:t>
    </dgm:pt>
    <dgm:pt modelId="{30868D43-31EB-4628-82BC-4FEA048C1D68}" type="sibTrans" cxnId="{CC96F0B6-F2B9-41CC-8F78-5D820A7E4A6C}">
      <dgm:prSet/>
      <dgm:spPr/>
      <dgm:t>
        <a:bodyPr/>
        <a:lstStyle/>
        <a:p>
          <a:endParaRPr lang="en-US" sz="1800"/>
        </a:p>
      </dgm:t>
    </dgm:pt>
    <dgm:pt modelId="{3300CEBE-8A93-496D-9980-474FBD81B8A4}">
      <dgm:prSet phldrT="[Text]" custT="1"/>
      <dgm:spPr/>
      <dgm:t>
        <a:bodyPr/>
        <a:lstStyle/>
        <a:p>
          <a:pPr algn="l"/>
          <a:r>
            <a:rPr lang="en-US" sz="1800" dirty="0" err="1" smtClean="0"/>
            <a:t>Analisis</a:t>
          </a:r>
          <a:r>
            <a:rPr lang="en-US" sz="1800" dirty="0" smtClean="0"/>
            <a:t> Beban </a:t>
          </a:r>
          <a:r>
            <a:rPr lang="en-US" sz="1800" dirty="0" err="1" smtClean="0"/>
            <a:t>kerja</a:t>
          </a:r>
          <a:endParaRPr lang="en-US" sz="1800" dirty="0"/>
        </a:p>
      </dgm:t>
    </dgm:pt>
    <dgm:pt modelId="{BCB46FA0-9265-43BD-AB09-330E9D8845E1}" type="parTrans" cxnId="{DD782B86-8BDB-4636-ABFA-02DC79A952A6}">
      <dgm:prSet/>
      <dgm:spPr/>
      <dgm:t>
        <a:bodyPr/>
        <a:lstStyle/>
        <a:p>
          <a:endParaRPr lang="en-US" sz="1800"/>
        </a:p>
      </dgm:t>
    </dgm:pt>
    <dgm:pt modelId="{DC3602B7-A116-4FE5-89F0-F7C0FBA92C02}" type="sibTrans" cxnId="{DD782B86-8BDB-4636-ABFA-02DC79A952A6}">
      <dgm:prSet/>
      <dgm:spPr/>
      <dgm:t>
        <a:bodyPr/>
        <a:lstStyle/>
        <a:p>
          <a:endParaRPr lang="en-US" sz="1800"/>
        </a:p>
      </dgm:t>
    </dgm:pt>
    <dgm:pt modelId="{29748D55-72E1-48BF-BF47-DC68608672BC}">
      <dgm:prSet phldrT="[Text]" custT="1"/>
      <dgm:spPr/>
      <dgm:t>
        <a:bodyPr/>
        <a:lstStyle/>
        <a:p>
          <a:pPr algn="l"/>
          <a:r>
            <a:rPr lang="en-US" sz="1800" dirty="0" err="1" smtClean="0"/>
            <a:t>Kebutuhan</a:t>
          </a:r>
          <a:r>
            <a:rPr lang="en-US" sz="1800" dirty="0" smtClean="0"/>
            <a:t> </a:t>
          </a:r>
          <a:r>
            <a:rPr lang="en-US" sz="1800" dirty="0" err="1" smtClean="0"/>
            <a:t>Pegawai</a:t>
          </a:r>
          <a:endParaRPr lang="en-US" sz="1800" dirty="0"/>
        </a:p>
      </dgm:t>
    </dgm:pt>
    <dgm:pt modelId="{B475EA98-4B38-4070-A317-439B3A133624}" type="parTrans" cxnId="{BFB997DF-E47C-4653-B829-B9AB3ADECDAB}">
      <dgm:prSet/>
      <dgm:spPr/>
      <dgm:t>
        <a:bodyPr/>
        <a:lstStyle/>
        <a:p>
          <a:endParaRPr lang="en-US" sz="1800"/>
        </a:p>
      </dgm:t>
    </dgm:pt>
    <dgm:pt modelId="{A0B506C5-F01B-49B9-B9BD-D1A27C9118CC}" type="sibTrans" cxnId="{BFB997DF-E47C-4653-B829-B9AB3ADECDAB}">
      <dgm:prSet/>
      <dgm:spPr/>
      <dgm:t>
        <a:bodyPr/>
        <a:lstStyle/>
        <a:p>
          <a:endParaRPr lang="en-US" sz="1800"/>
        </a:p>
      </dgm:t>
    </dgm:pt>
    <dgm:pt modelId="{FDD0903D-1F92-4D2C-8D7C-19A0A51880DE}">
      <dgm:prSet phldrT="[Text]" custT="1"/>
      <dgm:spPr/>
      <dgm:t>
        <a:bodyPr/>
        <a:lstStyle/>
        <a:p>
          <a:pPr algn="l"/>
          <a:r>
            <a:rPr lang="en-US" sz="1800" dirty="0" smtClean="0"/>
            <a:t>Peta </a:t>
          </a:r>
          <a:r>
            <a:rPr lang="en-US" sz="1800" dirty="0" err="1" smtClean="0"/>
            <a:t>jabatan</a:t>
          </a:r>
          <a:r>
            <a:rPr lang="en-US" sz="1800" dirty="0" smtClean="0"/>
            <a:t> </a:t>
          </a:r>
          <a:r>
            <a:rPr lang="en-US" sz="1800" dirty="0" err="1" smtClean="0"/>
            <a:t>kebutuhan</a:t>
          </a:r>
          <a:endParaRPr lang="en-US" sz="1800" dirty="0"/>
        </a:p>
      </dgm:t>
    </dgm:pt>
    <dgm:pt modelId="{583BE289-68E9-4CD5-88E2-E4CF3027C597}" type="parTrans" cxnId="{1ECB86D5-A0BB-46F2-AE03-1B76E07E672A}">
      <dgm:prSet/>
      <dgm:spPr/>
      <dgm:t>
        <a:bodyPr/>
        <a:lstStyle/>
        <a:p>
          <a:endParaRPr lang="en-US" sz="1800"/>
        </a:p>
      </dgm:t>
    </dgm:pt>
    <dgm:pt modelId="{4D503913-C724-4CD7-B440-5B8D3F4A726B}" type="sibTrans" cxnId="{1ECB86D5-A0BB-46F2-AE03-1B76E07E672A}">
      <dgm:prSet/>
      <dgm:spPr/>
      <dgm:t>
        <a:bodyPr/>
        <a:lstStyle/>
        <a:p>
          <a:endParaRPr lang="en-US" sz="1800"/>
        </a:p>
      </dgm:t>
    </dgm:pt>
    <dgm:pt modelId="{5A2AE1A2-376E-4955-8399-CC92243FF623}" type="pres">
      <dgm:prSet presAssocID="{F592B80F-0967-4FA3-8116-D03C25B573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9EA99D-7AC4-459C-AC89-4E31ADB00672}" type="pres">
      <dgm:prSet presAssocID="{8D031377-368F-4EE4-91F8-4843947D7063}" presName="node" presStyleLbl="node1" presStyleIdx="0" presStyleCnt="7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3FCC49-ED15-4128-BCD1-52BE339B231D}" type="pres">
      <dgm:prSet presAssocID="{F5F5C220-A19A-4987-8265-3165417ECF8C}" presName="sibTrans" presStyleCnt="0"/>
      <dgm:spPr/>
    </dgm:pt>
    <dgm:pt modelId="{778C7133-4806-497B-82E9-559B548C25CD}" type="pres">
      <dgm:prSet presAssocID="{BB29073F-A669-4C69-B5FD-22E1757B0E1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9D83D-5AB2-445A-8B4D-A5DD36C967B4}" type="pres">
      <dgm:prSet presAssocID="{8F7FCA95-9D9E-4C23-86FC-FF5FB257711F}" presName="sibTrans" presStyleCnt="0"/>
      <dgm:spPr/>
    </dgm:pt>
    <dgm:pt modelId="{0815E54C-BD44-4C38-88C3-1FFC133A9720}" type="pres">
      <dgm:prSet presAssocID="{676013F2-9330-4C63-AAFF-99687F8076A4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C18935-1C5E-4102-8AB8-DAE1735889BC}" type="pres">
      <dgm:prSet presAssocID="{37F6F7A4-49E5-4D96-AAAE-173A88135EA7}" presName="sibTrans" presStyleCnt="0"/>
      <dgm:spPr/>
    </dgm:pt>
    <dgm:pt modelId="{4ED3A9EB-7F4E-418A-8242-94E5AAFBD8B4}" type="pres">
      <dgm:prSet presAssocID="{45DA50DC-5284-4252-8F03-C1A2584EF7D2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14A868-67B5-42A7-B145-785CCC16A148}" type="pres">
      <dgm:prSet presAssocID="{30868D43-31EB-4628-82BC-4FEA048C1D68}" presName="sibTrans" presStyleCnt="0"/>
      <dgm:spPr/>
    </dgm:pt>
    <dgm:pt modelId="{17C21673-502B-45FC-B5C4-2E8D27D3A150}" type="pres">
      <dgm:prSet presAssocID="{3300CEBE-8A93-496D-9980-474FBD81B8A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BD910C-E0B2-4F70-B0F5-ED7A5987EB98}" type="pres">
      <dgm:prSet presAssocID="{DC3602B7-A116-4FE5-89F0-F7C0FBA92C02}" presName="sibTrans" presStyleCnt="0"/>
      <dgm:spPr/>
    </dgm:pt>
    <dgm:pt modelId="{F3076D75-6A1A-4C38-8146-05357977C079}" type="pres">
      <dgm:prSet presAssocID="{29748D55-72E1-48BF-BF47-DC68608672B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967462-D4E9-42BB-B5D0-740438BE29DF}" type="pres">
      <dgm:prSet presAssocID="{A0B506C5-F01B-49B9-B9BD-D1A27C9118CC}" presName="sibTrans" presStyleCnt="0"/>
      <dgm:spPr/>
    </dgm:pt>
    <dgm:pt modelId="{7B99EF79-05E6-4614-BCD2-64BAAB4CB24C}" type="pres">
      <dgm:prSet presAssocID="{FDD0903D-1F92-4D2C-8D7C-19A0A51880D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CB86D5-A0BB-46F2-AE03-1B76E07E672A}" srcId="{F592B80F-0967-4FA3-8116-D03C25B573F1}" destId="{FDD0903D-1F92-4D2C-8D7C-19A0A51880DE}" srcOrd="6" destOrd="0" parTransId="{583BE289-68E9-4CD5-88E2-E4CF3027C597}" sibTransId="{4D503913-C724-4CD7-B440-5B8D3F4A726B}"/>
    <dgm:cxn modelId="{CC96F0B6-F2B9-41CC-8F78-5D820A7E4A6C}" srcId="{F592B80F-0967-4FA3-8116-D03C25B573F1}" destId="{45DA50DC-5284-4252-8F03-C1A2584EF7D2}" srcOrd="3" destOrd="0" parTransId="{3AD7D8EB-1C0E-4546-9B3F-391CB35513A0}" sibTransId="{30868D43-31EB-4628-82BC-4FEA048C1D68}"/>
    <dgm:cxn modelId="{AA9EA270-FB57-43CB-8170-582F63ABF3B9}" srcId="{F592B80F-0967-4FA3-8116-D03C25B573F1}" destId="{676013F2-9330-4C63-AAFF-99687F8076A4}" srcOrd="2" destOrd="0" parTransId="{A35B137E-EEDF-4EA4-A6E3-DC83A13090E6}" sibTransId="{37F6F7A4-49E5-4D96-AAAE-173A88135EA7}"/>
    <dgm:cxn modelId="{DD782B86-8BDB-4636-ABFA-02DC79A952A6}" srcId="{F592B80F-0967-4FA3-8116-D03C25B573F1}" destId="{3300CEBE-8A93-496D-9980-474FBD81B8A4}" srcOrd="4" destOrd="0" parTransId="{BCB46FA0-9265-43BD-AB09-330E9D8845E1}" sibTransId="{DC3602B7-A116-4FE5-89F0-F7C0FBA92C02}"/>
    <dgm:cxn modelId="{61EDB84E-55F4-44AD-ABA2-101384944CF5}" type="presOf" srcId="{29748D55-72E1-48BF-BF47-DC68608672BC}" destId="{F3076D75-6A1A-4C38-8146-05357977C079}" srcOrd="0" destOrd="0" presId="urn:microsoft.com/office/officeart/2005/8/layout/hList6"/>
    <dgm:cxn modelId="{62ED2560-7064-4D11-B861-23B00E012DD8}" srcId="{F592B80F-0967-4FA3-8116-D03C25B573F1}" destId="{BB29073F-A669-4C69-B5FD-22E1757B0E14}" srcOrd="1" destOrd="0" parTransId="{073CC856-33F1-4DEE-A798-76250672D1C5}" sibTransId="{8F7FCA95-9D9E-4C23-86FC-FF5FB257711F}"/>
    <dgm:cxn modelId="{D3C15444-9E9F-4BC1-BF4D-6F42B3A87DA1}" type="presOf" srcId="{8D031377-368F-4EE4-91F8-4843947D7063}" destId="{FF9EA99D-7AC4-459C-AC89-4E31ADB00672}" srcOrd="0" destOrd="0" presId="urn:microsoft.com/office/officeart/2005/8/layout/hList6"/>
    <dgm:cxn modelId="{8D3B3443-C3E5-4564-BA2D-DED23A8D9316}" type="presOf" srcId="{F592B80F-0967-4FA3-8116-D03C25B573F1}" destId="{5A2AE1A2-376E-4955-8399-CC92243FF623}" srcOrd="0" destOrd="0" presId="urn:microsoft.com/office/officeart/2005/8/layout/hList6"/>
    <dgm:cxn modelId="{FB660885-4872-4E66-8193-645C587233FD}" type="presOf" srcId="{BB29073F-A669-4C69-B5FD-22E1757B0E14}" destId="{778C7133-4806-497B-82E9-559B548C25CD}" srcOrd="0" destOrd="0" presId="urn:microsoft.com/office/officeart/2005/8/layout/hList6"/>
    <dgm:cxn modelId="{3013E2E0-E5DD-4E89-91C2-67669ED623DA}" srcId="{F592B80F-0967-4FA3-8116-D03C25B573F1}" destId="{8D031377-368F-4EE4-91F8-4843947D7063}" srcOrd="0" destOrd="0" parTransId="{4E3995E5-ACBB-4D74-A5C1-586FA4170315}" sibTransId="{F5F5C220-A19A-4987-8265-3165417ECF8C}"/>
    <dgm:cxn modelId="{98DFF0E3-2357-4133-9C8E-0C8556992171}" type="presOf" srcId="{45DA50DC-5284-4252-8F03-C1A2584EF7D2}" destId="{4ED3A9EB-7F4E-418A-8242-94E5AAFBD8B4}" srcOrd="0" destOrd="0" presId="urn:microsoft.com/office/officeart/2005/8/layout/hList6"/>
    <dgm:cxn modelId="{A232DE40-8B90-4E44-A1B7-FCD9CA061473}" type="presOf" srcId="{676013F2-9330-4C63-AAFF-99687F8076A4}" destId="{0815E54C-BD44-4C38-88C3-1FFC133A9720}" srcOrd="0" destOrd="0" presId="urn:microsoft.com/office/officeart/2005/8/layout/hList6"/>
    <dgm:cxn modelId="{17FF08C9-317B-46A9-90AE-E79358E20BCA}" type="presOf" srcId="{3300CEBE-8A93-496D-9980-474FBD81B8A4}" destId="{17C21673-502B-45FC-B5C4-2E8D27D3A150}" srcOrd="0" destOrd="0" presId="urn:microsoft.com/office/officeart/2005/8/layout/hList6"/>
    <dgm:cxn modelId="{BFB997DF-E47C-4653-B829-B9AB3ADECDAB}" srcId="{F592B80F-0967-4FA3-8116-D03C25B573F1}" destId="{29748D55-72E1-48BF-BF47-DC68608672BC}" srcOrd="5" destOrd="0" parTransId="{B475EA98-4B38-4070-A317-439B3A133624}" sibTransId="{A0B506C5-F01B-49B9-B9BD-D1A27C9118CC}"/>
    <dgm:cxn modelId="{8B992CC6-4792-4747-A9BF-600F94300B69}" type="presOf" srcId="{FDD0903D-1F92-4D2C-8D7C-19A0A51880DE}" destId="{7B99EF79-05E6-4614-BCD2-64BAAB4CB24C}" srcOrd="0" destOrd="0" presId="urn:microsoft.com/office/officeart/2005/8/layout/hList6"/>
    <dgm:cxn modelId="{2B519792-5947-4ACD-A920-422B177E22A4}" type="presParOf" srcId="{5A2AE1A2-376E-4955-8399-CC92243FF623}" destId="{FF9EA99D-7AC4-459C-AC89-4E31ADB00672}" srcOrd="0" destOrd="0" presId="urn:microsoft.com/office/officeart/2005/8/layout/hList6"/>
    <dgm:cxn modelId="{BCE0D416-5991-437D-9419-68C88FAC0AFD}" type="presParOf" srcId="{5A2AE1A2-376E-4955-8399-CC92243FF623}" destId="{DF3FCC49-ED15-4128-BCD1-52BE339B231D}" srcOrd="1" destOrd="0" presId="urn:microsoft.com/office/officeart/2005/8/layout/hList6"/>
    <dgm:cxn modelId="{6AC8C0F8-650D-46A8-9940-80866C51537B}" type="presParOf" srcId="{5A2AE1A2-376E-4955-8399-CC92243FF623}" destId="{778C7133-4806-497B-82E9-559B548C25CD}" srcOrd="2" destOrd="0" presId="urn:microsoft.com/office/officeart/2005/8/layout/hList6"/>
    <dgm:cxn modelId="{F258AD4C-4817-45F1-BF1D-D83B7EBB2E0B}" type="presParOf" srcId="{5A2AE1A2-376E-4955-8399-CC92243FF623}" destId="{7599D83D-5AB2-445A-8B4D-A5DD36C967B4}" srcOrd="3" destOrd="0" presId="urn:microsoft.com/office/officeart/2005/8/layout/hList6"/>
    <dgm:cxn modelId="{B3C531FE-2CD3-46DC-9577-89ED0E7EFA76}" type="presParOf" srcId="{5A2AE1A2-376E-4955-8399-CC92243FF623}" destId="{0815E54C-BD44-4C38-88C3-1FFC133A9720}" srcOrd="4" destOrd="0" presId="urn:microsoft.com/office/officeart/2005/8/layout/hList6"/>
    <dgm:cxn modelId="{B3BA2908-DAAE-4AAA-BCEF-5AEEA702B71A}" type="presParOf" srcId="{5A2AE1A2-376E-4955-8399-CC92243FF623}" destId="{C2C18935-1C5E-4102-8AB8-DAE1735889BC}" srcOrd="5" destOrd="0" presId="urn:microsoft.com/office/officeart/2005/8/layout/hList6"/>
    <dgm:cxn modelId="{9250DAFA-9EE6-4240-B2B5-8541B1D68DB8}" type="presParOf" srcId="{5A2AE1A2-376E-4955-8399-CC92243FF623}" destId="{4ED3A9EB-7F4E-418A-8242-94E5AAFBD8B4}" srcOrd="6" destOrd="0" presId="urn:microsoft.com/office/officeart/2005/8/layout/hList6"/>
    <dgm:cxn modelId="{1620D5B5-A63A-4897-8452-5A0A03980B7B}" type="presParOf" srcId="{5A2AE1A2-376E-4955-8399-CC92243FF623}" destId="{CE14A868-67B5-42A7-B145-785CCC16A148}" srcOrd="7" destOrd="0" presId="urn:microsoft.com/office/officeart/2005/8/layout/hList6"/>
    <dgm:cxn modelId="{07A9D5A6-EAFC-4CFD-A109-5DC7D7B6AC99}" type="presParOf" srcId="{5A2AE1A2-376E-4955-8399-CC92243FF623}" destId="{17C21673-502B-45FC-B5C4-2E8D27D3A150}" srcOrd="8" destOrd="0" presId="urn:microsoft.com/office/officeart/2005/8/layout/hList6"/>
    <dgm:cxn modelId="{1C302419-3B2E-4DF8-9A40-333BB7B23ABA}" type="presParOf" srcId="{5A2AE1A2-376E-4955-8399-CC92243FF623}" destId="{75BD910C-E0B2-4F70-B0F5-ED7A5987EB98}" srcOrd="9" destOrd="0" presId="urn:microsoft.com/office/officeart/2005/8/layout/hList6"/>
    <dgm:cxn modelId="{055B0120-9FEC-457A-B4A1-9C783AEF28FA}" type="presParOf" srcId="{5A2AE1A2-376E-4955-8399-CC92243FF623}" destId="{F3076D75-6A1A-4C38-8146-05357977C079}" srcOrd="10" destOrd="0" presId="urn:microsoft.com/office/officeart/2005/8/layout/hList6"/>
    <dgm:cxn modelId="{C11AA979-96C8-4CD5-A04A-28AD6B8A49DA}" type="presParOf" srcId="{5A2AE1A2-376E-4955-8399-CC92243FF623}" destId="{12967462-D4E9-42BB-B5D0-740438BE29DF}" srcOrd="11" destOrd="0" presId="urn:microsoft.com/office/officeart/2005/8/layout/hList6"/>
    <dgm:cxn modelId="{F9CEA703-984A-4C19-9CC1-5429029142D0}" type="presParOf" srcId="{5A2AE1A2-376E-4955-8399-CC92243FF623}" destId="{7B99EF79-05E6-4614-BCD2-64BAAB4CB24C}" srcOrd="1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EA99D-7AC4-459C-AC89-4E31ADB00672}">
      <dsp:nvSpPr>
        <dsp:cNvPr id="0" name=""/>
        <dsp:cNvSpPr/>
      </dsp:nvSpPr>
      <dsp:spPr>
        <a:xfrm rot="16200000">
          <a:off x="-1526713" y="1534795"/>
          <a:ext cx="4560983" cy="1491392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accent2">
                  <a:lumMod val="50000"/>
                </a:schemeClr>
              </a:solidFill>
            </a:rPr>
            <a:t>Tugas</a:t>
          </a:r>
          <a:r>
            <a:rPr lang="en-US" sz="1800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accent2">
                  <a:lumMod val="50000"/>
                </a:schemeClr>
              </a:solidFill>
            </a:rPr>
            <a:t>pokok</a:t>
          </a:r>
          <a:r>
            <a:rPr lang="en-US" sz="1800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accent2">
                  <a:lumMod val="50000"/>
                </a:schemeClr>
              </a:solidFill>
            </a:rPr>
            <a:t>dan</a:t>
          </a:r>
          <a:r>
            <a:rPr lang="en-US" sz="1800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accent2">
                  <a:lumMod val="50000"/>
                </a:schemeClr>
              </a:solidFill>
            </a:rPr>
            <a:t>fungsi</a:t>
          </a:r>
          <a:endParaRPr lang="en-US" sz="1800" kern="1200" dirty="0">
            <a:solidFill>
              <a:schemeClr val="accent2">
                <a:lumMod val="50000"/>
              </a:schemeClr>
            </a:solidFill>
          </a:endParaRPr>
        </a:p>
      </dsp:txBody>
      <dsp:txXfrm rot="5400000">
        <a:off x="8082" y="912197"/>
        <a:ext cx="1491392" cy="2736589"/>
      </dsp:txXfrm>
    </dsp:sp>
    <dsp:sp modelId="{778C7133-4806-497B-82E9-559B548C25CD}">
      <dsp:nvSpPr>
        <dsp:cNvPr id="0" name=""/>
        <dsp:cNvSpPr/>
      </dsp:nvSpPr>
      <dsp:spPr>
        <a:xfrm rot="16200000">
          <a:off x="76532" y="1534795"/>
          <a:ext cx="4560983" cy="1491392"/>
        </a:xfrm>
        <a:prstGeom prst="flowChartManualOperation">
          <a:avLst/>
        </a:prstGeom>
        <a:solidFill>
          <a:schemeClr val="accent3">
            <a:hueOff val="2776187"/>
            <a:satOff val="86"/>
            <a:lumOff val="-35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accent1">
                  <a:lumMod val="50000"/>
                </a:schemeClr>
              </a:solidFill>
            </a:rPr>
            <a:t>Analisis</a:t>
          </a:r>
          <a:r>
            <a:rPr lang="en-US" sz="18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accent1">
                  <a:lumMod val="50000"/>
                </a:schemeClr>
              </a:solidFill>
            </a:rPr>
            <a:t>jabatan</a:t>
          </a:r>
          <a:endParaRPr lang="en-US" sz="1800" kern="1200" dirty="0">
            <a:solidFill>
              <a:schemeClr val="accent1">
                <a:lumMod val="50000"/>
              </a:schemeClr>
            </a:solidFill>
          </a:endParaRPr>
        </a:p>
      </dsp:txBody>
      <dsp:txXfrm rot="5400000">
        <a:off x="1611327" y="912197"/>
        <a:ext cx="1491392" cy="2736589"/>
      </dsp:txXfrm>
    </dsp:sp>
    <dsp:sp modelId="{0815E54C-BD44-4C38-88C3-1FFC133A9720}">
      <dsp:nvSpPr>
        <dsp:cNvPr id="0" name=""/>
        <dsp:cNvSpPr/>
      </dsp:nvSpPr>
      <dsp:spPr>
        <a:xfrm rot="16200000">
          <a:off x="1679779" y="1534795"/>
          <a:ext cx="4560983" cy="1491392"/>
        </a:xfrm>
        <a:prstGeom prst="flowChartManualOperation">
          <a:avLst/>
        </a:prstGeom>
        <a:solidFill>
          <a:schemeClr val="accent3">
            <a:hueOff val="5552374"/>
            <a:satOff val="172"/>
            <a:lumOff val="-71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2">
                  <a:lumMod val="50000"/>
                </a:schemeClr>
              </a:solidFill>
            </a:rPr>
            <a:t>Informasi</a:t>
          </a:r>
          <a:r>
            <a:rPr lang="en-US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2">
                  <a:lumMod val="50000"/>
                </a:schemeClr>
              </a:solidFill>
            </a:rPr>
            <a:t>jabatan</a:t>
          </a:r>
          <a:endParaRPr lang="en-US" sz="1800" kern="1200" dirty="0">
            <a:solidFill>
              <a:schemeClr val="tx2">
                <a:lumMod val="50000"/>
              </a:schemeClr>
            </a:solidFill>
          </a:endParaRPr>
        </a:p>
      </dsp:txBody>
      <dsp:txXfrm rot="5400000">
        <a:off x="3214574" y="912197"/>
        <a:ext cx="1491392" cy="2736589"/>
      </dsp:txXfrm>
    </dsp:sp>
    <dsp:sp modelId="{4ED3A9EB-7F4E-418A-8242-94E5AAFBD8B4}">
      <dsp:nvSpPr>
        <dsp:cNvPr id="0" name=""/>
        <dsp:cNvSpPr/>
      </dsp:nvSpPr>
      <dsp:spPr>
        <a:xfrm rot="16200000">
          <a:off x="3283026" y="1534795"/>
          <a:ext cx="4560983" cy="1491392"/>
        </a:xfrm>
        <a:prstGeom prst="flowChartManualOperation">
          <a:avLst/>
        </a:prstGeom>
        <a:solidFill>
          <a:schemeClr val="accent3">
            <a:hueOff val="8328560"/>
            <a:satOff val="258"/>
            <a:lumOff val="-10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Nama </a:t>
          </a:r>
          <a:r>
            <a:rPr lang="en-US" sz="1800" kern="1200" dirty="0" err="1" smtClean="0"/>
            <a:t>jabatan</a:t>
          </a: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Ikhtisar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jabatan</a:t>
          </a: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Uraian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jabatan</a:t>
          </a:r>
          <a:endParaRPr lang="en-US" sz="1800" kern="1200" dirty="0"/>
        </a:p>
      </dsp:txBody>
      <dsp:txXfrm rot="5400000">
        <a:off x="4817821" y="912197"/>
        <a:ext cx="1491392" cy="2736589"/>
      </dsp:txXfrm>
    </dsp:sp>
    <dsp:sp modelId="{17C21673-502B-45FC-B5C4-2E8D27D3A150}">
      <dsp:nvSpPr>
        <dsp:cNvPr id="0" name=""/>
        <dsp:cNvSpPr/>
      </dsp:nvSpPr>
      <dsp:spPr>
        <a:xfrm rot="16200000">
          <a:off x="4886272" y="1534795"/>
          <a:ext cx="4560983" cy="1491392"/>
        </a:xfrm>
        <a:prstGeom prst="flowChartManualOperation">
          <a:avLst/>
        </a:prstGeom>
        <a:solidFill>
          <a:schemeClr val="accent3">
            <a:hueOff val="11104748"/>
            <a:satOff val="344"/>
            <a:lumOff val="-142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Analisis</a:t>
          </a:r>
          <a:r>
            <a:rPr lang="en-US" sz="1800" kern="1200" dirty="0" smtClean="0"/>
            <a:t> Beban </a:t>
          </a:r>
          <a:r>
            <a:rPr lang="en-US" sz="1800" kern="1200" dirty="0" err="1" smtClean="0"/>
            <a:t>kerja</a:t>
          </a:r>
          <a:endParaRPr lang="en-US" sz="1800" kern="1200" dirty="0"/>
        </a:p>
      </dsp:txBody>
      <dsp:txXfrm rot="5400000">
        <a:off x="6421067" y="912197"/>
        <a:ext cx="1491392" cy="2736589"/>
      </dsp:txXfrm>
    </dsp:sp>
    <dsp:sp modelId="{F3076D75-6A1A-4C38-8146-05357977C079}">
      <dsp:nvSpPr>
        <dsp:cNvPr id="0" name=""/>
        <dsp:cNvSpPr/>
      </dsp:nvSpPr>
      <dsp:spPr>
        <a:xfrm rot="16200000">
          <a:off x="6489519" y="1534795"/>
          <a:ext cx="4560983" cy="1491392"/>
        </a:xfrm>
        <a:prstGeom prst="flowChartManualOperation">
          <a:avLst/>
        </a:prstGeom>
        <a:solidFill>
          <a:schemeClr val="accent3">
            <a:hueOff val="13880934"/>
            <a:satOff val="430"/>
            <a:lumOff val="-178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Kebutuhan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Pegawai</a:t>
          </a:r>
          <a:endParaRPr lang="en-US" sz="1800" kern="1200" dirty="0"/>
        </a:p>
      </dsp:txBody>
      <dsp:txXfrm rot="5400000">
        <a:off x="8024314" y="912197"/>
        <a:ext cx="1491392" cy="2736589"/>
      </dsp:txXfrm>
    </dsp:sp>
    <dsp:sp modelId="{7B99EF79-05E6-4614-BCD2-64BAAB4CB24C}">
      <dsp:nvSpPr>
        <dsp:cNvPr id="0" name=""/>
        <dsp:cNvSpPr/>
      </dsp:nvSpPr>
      <dsp:spPr>
        <a:xfrm rot="16200000">
          <a:off x="8092765" y="1534795"/>
          <a:ext cx="4560983" cy="1491392"/>
        </a:xfrm>
        <a:prstGeom prst="flowChartManualOperation">
          <a:avLst/>
        </a:prstGeom>
        <a:solidFill>
          <a:schemeClr val="accent3">
            <a:hueOff val="16657121"/>
            <a:satOff val="516"/>
            <a:lumOff val="-21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Peta </a:t>
          </a:r>
          <a:r>
            <a:rPr lang="en-US" sz="1800" kern="1200" dirty="0" err="1" smtClean="0"/>
            <a:t>jabatan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kebutuhan</a:t>
          </a:r>
          <a:endParaRPr lang="en-US" sz="1800" kern="1200" dirty="0"/>
        </a:p>
      </dsp:txBody>
      <dsp:txXfrm rot="5400000">
        <a:off x="9627560" y="912197"/>
        <a:ext cx="1491392" cy="2736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11/21/2018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59" y="1001477"/>
            <a:ext cx="10411097" cy="3111335"/>
          </a:xfrm>
        </p:spPr>
        <p:txBody>
          <a:bodyPr/>
          <a:lstStyle/>
          <a:p>
            <a:r>
              <a:rPr lang="en-US" sz="5400" dirty="0" smtClean="0"/>
              <a:t>Workshop: </a:t>
            </a:r>
            <a:r>
              <a:rPr lang="en-US" sz="5400" i="1" dirty="0" smtClean="0"/>
              <a:t>Capability Transfer </a:t>
            </a:r>
            <a:r>
              <a:rPr lang="en-US" sz="5400" dirty="0" err="1" smtClean="0"/>
              <a:t>dalam</a:t>
            </a:r>
            <a:r>
              <a:rPr lang="en-US" sz="5400" dirty="0" smtClean="0"/>
              <a:t> </a:t>
            </a:r>
            <a:r>
              <a:rPr lang="en-US" sz="5400" dirty="0" err="1" smtClean="0"/>
              <a:t>melakukan</a:t>
            </a:r>
            <a:r>
              <a:rPr lang="en-US" sz="5400" dirty="0" smtClean="0"/>
              <a:t> </a:t>
            </a:r>
            <a:r>
              <a:rPr lang="en-US" sz="5400" dirty="0" err="1" smtClean="0"/>
              <a:t>Analisa</a:t>
            </a:r>
            <a:r>
              <a:rPr lang="en-US" sz="5400" dirty="0" smtClean="0"/>
              <a:t> Beban </a:t>
            </a:r>
            <a:r>
              <a:rPr lang="en-US" sz="5400" dirty="0" err="1" smtClean="0"/>
              <a:t>Kerja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err="1" smtClean="0"/>
              <a:t>edisi</a:t>
            </a:r>
            <a:r>
              <a:rPr lang="en-US" sz="3200" dirty="0" smtClean="0"/>
              <a:t> </a:t>
            </a:r>
            <a:r>
              <a:rPr lang="en-US" sz="3200" dirty="0" err="1" smtClean="0"/>
              <a:t>Jabatan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Fungsional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         </a:t>
            </a:r>
            <a:r>
              <a:rPr lang="en-US" sz="3200" dirty="0" err="1" smtClean="0"/>
              <a:t>Analisa</a:t>
            </a:r>
            <a:r>
              <a:rPr lang="en-US" sz="3200" dirty="0" smtClean="0"/>
              <a:t> </a:t>
            </a:r>
            <a:r>
              <a:rPr lang="en-US" sz="3200" dirty="0" err="1" smtClean="0"/>
              <a:t>Kepegawaian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Pranata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560" y="4417620"/>
            <a:ext cx="7891272" cy="35257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Banten</a:t>
            </a:r>
            <a:r>
              <a:rPr lang="en-US" dirty="0" smtClean="0"/>
              <a:t>, 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04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7448" y="484632"/>
            <a:ext cx="2590800" cy="17621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ABK.1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DAFTAR PERTANYAAN/KUESIONER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800" dirty="0" err="1" smtClean="0"/>
              <a:t>Menyusun</a:t>
            </a:r>
            <a:r>
              <a:rPr lang="en-US" sz="2800" dirty="0" smtClean="0"/>
              <a:t> </a:t>
            </a:r>
            <a:r>
              <a:rPr lang="en-US" sz="2800" dirty="0" err="1" smtClean="0"/>
              <a:t>daftar</a:t>
            </a:r>
            <a:r>
              <a:rPr lang="en-US" sz="2800" dirty="0" smtClean="0"/>
              <a:t> </a:t>
            </a:r>
            <a:r>
              <a:rPr lang="en-US" sz="2800" dirty="0" err="1" smtClean="0"/>
              <a:t>pertanyaan</a:t>
            </a:r>
            <a:r>
              <a:rPr lang="en-US" sz="2800" dirty="0" smtClean="0"/>
              <a:t> </a:t>
            </a:r>
            <a:r>
              <a:rPr lang="en-US" sz="2800" dirty="0" err="1" smtClean="0"/>
              <a:t>terbuka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uraian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pegawai</a:t>
            </a:r>
            <a:r>
              <a:rPr lang="en-US" sz="2800" dirty="0" smtClean="0"/>
              <a:t>/</a:t>
            </a:r>
            <a:r>
              <a:rPr lang="en-US" sz="2800" dirty="0" err="1" smtClean="0"/>
              <a:t>pemegang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jabatan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analisa</a:t>
            </a:r>
            <a:r>
              <a:rPr lang="en-US" sz="2800" dirty="0" smtClean="0"/>
              <a:t> </a:t>
            </a:r>
            <a:r>
              <a:rPr lang="en-US" sz="2800" dirty="0" err="1" smtClean="0"/>
              <a:t>jabatan</a:t>
            </a:r>
            <a:r>
              <a:rPr lang="en-US" sz="2800" dirty="0" smtClean="0"/>
              <a:t>,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dimungkinkan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disesuaikan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tugas-tugas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peraturan</a:t>
            </a:r>
            <a:r>
              <a:rPr lang="en-US" sz="2800" dirty="0" smtClean="0"/>
              <a:t> </a:t>
            </a:r>
            <a:r>
              <a:rPr lang="en-US" sz="2800" dirty="0" err="1" smtClean="0"/>
              <a:t>perundang-undangan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berlaku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disampaikan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unit/</a:t>
            </a:r>
            <a:r>
              <a:rPr lang="en-US" sz="2800" dirty="0" err="1" smtClean="0"/>
              <a:t>satuan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800" i="1" dirty="0" smtClean="0">
                <a:solidFill>
                  <a:srgbClr val="C00000"/>
                </a:solidFill>
              </a:rPr>
              <a:t>Yang </a:t>
            </a:r>
            <a:r>
              <a:rPr lang="en-US" sz="2800" i="1" dirty="0" err="1" smtClean="0">
                <a:solidFill>
                  <a:srgbClr val="C00000"/>
                </a:solidFill>
              </a:rPr>
              <a:t>diperlukan</a:t>
            </a:r>
            <a:r>
              <a:rPr lang="en-US" sz="2800" i="1" dirty="0" smtClean="0">
                <a:solidFill>
                  <a:srgbClr val="C00000"/>
                </a:solidFill>
              </a:rPr>
              <a:t>: </a:t>
            </a:r>
            <a:r>
              <a:rPr lang="en-US" sz="2800" i="1" dirty="0" err="1" smtClean="0">
                <a:solidFill>
                  <a:srgbClr val="C00000"/>
                </a:solidFill>
              </a:rPr>
              <a:t>daftar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pertanyaan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terbuka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tentang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uraian</a:t>
            </a:r>
            <a:r>
              <a:rPr lang="en-US" sz="2800" i="1" dirty="0" smtClean="0">
                <a:solidFill>
                  <a:srgbClr val="C00000"/>
                </a:solidFill>
              </a:rPr>
              <a:t>/</a:t>
            </a:r>
            <a:r>
              <a:rPr lang="en-US" sz="2800" i="1" dirty="0" err="1" smtClean="0">
                <a:solidFill>
                  <a:srgbClr val="C00000"/>
                </a:solidFill>
              </a:rPr>
              <a:t>rincian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tugas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dan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tugas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tambahan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44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873" y="484632"/>
            <a:ext cx="2238375" cy="2047875"/>
          </a:xfrm>
          <a:prstGeom prst="rect">
            <a:avLst/>
          </a:prstGeom>
          <a:effectLst>
            <a:outerShdw blurRad="50800" dist="1143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ABK.2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WAWANCARA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800" dirty="0" err="1" smtClean="0"/>
              <a:t>Mewawancarai</a:t>
            </a:r>
            <a:r>
              <a:rPr lang="en-US" sz="2800" dirty="0" smtClean="0"/>
              <a:t>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pegawai</a:t>
            </a:r>
            <a:r>
              <a:rPr lang="en-US" sz="2800" dirty="0" smtClean="0"/>
              <a:t>/</a:t>
            </a:r>
            <a:r>
              <a:rPr lang="en-US" sz="2800" dirty="0" err="1" smtClean="0"/>
              <a:t>pemegang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jabatan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pokok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fungsinya</a:t>
            </a:r>
            <a:r>
              <a:rPr lang="en-US" sz="2800" dirty="0" smtClean="0"/>
              <a:t> </a:t>
            </a:r>
            <a:r>
              <a:rPr lang="en-US" sz="2800" dirty="0" err="1" smtClean="0"/>
              <a:t>dikerjakan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jabatan</a:t>
            </a:r>
            <a:r>
              <a:rPr lang="en-US" sz="2800" dirty="0" smtClean="0"/>
              <a:t>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800" i="1" dirty="0" smtClean="0">
                <a:solidFill>
                  <a:srgbClr val="C00000"/>
                </a:solidFill>
              </a:rPr>
              <a:t>Yang </a:t>
            </a:r>
            <a:r>
              <a:rPr lang="en-US" sz="2800" i="1" dirty="0" err="1" smtClean="0">
                <a:solidFill>
                  <a:srgbClr val="C00000"/>
                </a:solidFill>
              </a:rPr>
              <a:t>diperlukan</a:t>
            </a:r>
            <a:r>
              <a:rPr lang="en-US" sz="2800" i="1" dirty="0" smtClean="0">
                <a:solidFill>
                  <a:srgbClr val="C00000"/>
                </a:solidFill>
              </a:rPr>
              <a:t>: </a:t>
            </a:r>
            <a:r>
              <a:rPr lang="en-US" sz="2800" i="1" dirty="0" err="1" smtClean="0">
                <a:solidFill>
                  <a:srgbClr val="C00000"/>
                </a:solidFill>
              </a:rPr>
              <a:t>Panduan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wawancara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terbuka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berisi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uraian</a:t>
            </a:r>
            <a:r>
              <a:rPr lang="en-US" sz="2800" i="1" dirty="0" smtClean="0">
                <a:solidFill>
                  <a:srgbClr val="C00000"/>
                </a:solidFill>
              </a:rPr>
              <a:t>/</a:t>
            </a:r>
            <a:r>
              <a:rPr lang="en-US" sz="2800" i="1" dirty="0" err="1" smtClean="0">
                <a:solidFill>
                  <a:srgbClr val="C00000"/>
                </a:solidFill>
              </a:rPr>
              <a:t>rincian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tugas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dan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tugas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tambahan</a:t>
            </a:r>
            <a:endParaRPr lang="en-US" sz="28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28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ABK.3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PENGAMATAN LANGSUNG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800" dirty="0" err="1" smtClean="0"/>
              <a:t>Mengamati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jabatan</a:t>
            </a:r>
            <a:r>
              <a:rPr lang="en-US" sz="2800" dirty="0" smtClean="0"/>
              <a:t>. 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800" i="1" dirty="0" smtClean="0">
                <a:solidFill>
                  <a:srgbClr val="C00000"/>
                </a:solidFill>
              </a:rPr>
              <a:t>Yang </a:t>
            </a:r>
            <a:r>
              <a:rPr lang="en-US" sz="2800" i="1" dirty="0" err="1" smtClean="0">
                <a:solidFill>
                  <a:srgbClr val="C00000"/>
                </a:solidFill>
              </a:rPr>
              <a:t>diperlukan</a:t>
            </a:r>
            <a:r>
              <a:rPr lang="en-US" sz="2800" i="1" dirty="0" smtClean="0">
                <a:solidFill>
                  <a:srgbClr val="C00000"/>
                </a:solidFill>
              </a:rPr>
              <a:t>: </a:t>
            </a:r>
            <a:r>
              <a:rPr lang="en-US" sz="2800" i="1" dirty="0" err="1" smtClean="0">
                <a:solidFill>
                  <a:srgbClr val="C00000"/>
                </a:solidFill>
              </a:rPr>
              <a:t>lembar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observasi</a:t>
            </a:r>
            <a:r>
              <a:rPr lang="en-US" sz="2800" i="1" dirty="0" smtClean="0">
                <a:solidFill>
                  <a:srgbClr val="C00000"/>
                </a:solidFill>
              </a:rPr>
              <a:t>, </a:t>
            </a:r>
            <a:r>
              <a:rPr lang="en-US" sz="2800" i="1" dirty="0" err="1" smtClean="0">
                <a:solidFill>
                  <a:srgbClr val="C00000"/>
                </a:solidFill>
              </a:rPr>
              <a:t>lokasi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tempat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kerja</a:t>
            </a:r>
            <a:endParaRPr lang="en-US" sz="2800" i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748" y="521208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Mekanisme</a:t>
            </a:r>
            <a:r>
              <a:rPr lang="en-US" sz="4000" dirty="0" smtClean="0"/>
              <a:t> </a:t>
            </a:r>
            <a:r>
              <a:rPr lang="en-US" sz="4000" dirty="0" err="1" smtClean="0"/>
              <a:t>penyusunan</a:t>
            </a:r>
            <a:r>
              <a:rPr lang="en-US" sz="4000" dirty="0" smtClean="0"/>
              <a:t> </a:t>
            </a:r>
            <a:r>
              <a:rPr lang="en-US" sz="4000" dirty="0" err="1" smtClean="0"/>
              <a:t>kebutuhan</a:t>
            </a:r>
            <a:r>
              <a:rPr lang="en-US" sz="4000" dirty="0" smtClean="0"/>
              <a:t> </a:t>
            </a:r>
            <a:r>
              <a:rPr lang="en-US" sz="4000" dirty="0" err="1" smtClean="0"/>
              <a:t>pegawai</a:t>
            </a:r>
            <a:endParaRPr lang="en-US" sz="4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538182"/>
              </p:ext>
            </p:extLst>
          </p:nvPr>
        </p:nvGraphicFramePr>
        <p:xfrm>
          <a:off x="672029" y="1872867"/>
          <a:ext cx="11127035" cy="4560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360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F9EA99D-7AC4-459C-AC89-4E31ADB006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FF9EA99D-7AC4-459C-AC89-4E31ADB006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78C7133-4806-497B-82E9-559B548C25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778C7133-4806-497B-82E9-559B548C25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815E54C-BD44-4C38-88C3-1FFC133A9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dgm id="{0815E54C-BD44-4C38-88C3-1FFC133A97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ED3A9EB-7F4E-418A-8242-94E5AAFBD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>
                                            <p:graphicEl>
                                              <a:dgm id="{4ED3A9EB-7F4E-418A-8242-94E5AAFBD8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7C21673-502B-45FC-B5C4-2E8D27D3A1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">
                                            <p:graphicEl>
                                              <a:dgm id="{17C21673-502B-45FC-B5C4-2E8D27D3A1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3076D75-6A1A-4C38-8146-05357977C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9">
                                            <p:graphicEl>
                                              <a:dgm id="{F3076D75-6A1A-4C38-8146-05357977C0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B99EF79-05E6-4614-BCD2-64BAAB4CB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9">
                                            <p:graphicEl>
                                              <a:dgm id="{7B99EF79-05E6-4614-BCD2-64BAAB4CB2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ABK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/>
              <a:t>Hasil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endParaRPr lang="en-US" sz="3600" dirty="0" smtClean="0"/>
          </a:p>
          <a:p>
            <a:pPr>
              <a:lnSpc>
                <a:spcPct val="150000"/>
              </a:lnSpc>
            </a:pPr>
            <a:r>
              <a:rPr lang="en-US" sz="3600" dirty="0" err="1" smtClean="0"/>
              <a:t>Objek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endParaRPr lang="en-US" sz="3600" dirty="0" smtClean="0"/>
          </a:p>
          <a:p>
            <a:pPr>
              <a:lnSpc>
                <a:spcPct val="150000"/>
              </a:lnSpc>
            </a:pPr>
            <a:r>
              <a:rPr lang="en-US" sz="3600" dirty="0" err="1" smtClean="0"/>
              <a:t>Peralatan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endParaRPr lang="en-US" sz="3600" dirty="0" smtClean="0"/>
          </a:p>
          <a:p>
            <a:pPr>
              <a:lnSpc>
                <a:spcPct val="150000"/>
              </a:lnSpc>
            </a:pPr>
            <a:r>
              <a:rPr lang="en-US" sz="3600" dirty="0" err="1" smtClean="0"/>
              <a:t>Tugas</a:t>
            </a:r>
            <a:r>
              <a:rPr lang="en-US" sz="3600" dirty="0" smtClean="0"/>
              <a:t> per </a:t>
            </a:r>
            <a:r>
              <a:rPr lang="en-US" sz="3600" dirty="0" err="1" smtClean="0"/>
              <a:t>tugas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303" y="1907041"/>
            <a:ext cx="5351999" cy="400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95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35848"/>
          </a:xfrm>
        </p:spPr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ABK – HASIL 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330040"/>
            <a:ext cx="10058400" cy="2291938"/>
          </a:xfrm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Gudea" panose="02000000000000000000" pitchFamily="50" charset="0"/>
              </a:rPr>
              <a:t>Pendekatan</a:t>
            </a: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err="1">
                <a:latin typeface="Gudea" panose="02000000000000000000" pitchFamily="50" charset="0"/>
              </a:rPr>
              <a:t>dengan</a:t>
            </a: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err="1">
                <a:latin typeface="Gudea" panose="02000000000000000000" pitchFamily="50" charset="0"/>
              </a:rPr>
              <a:t>metode</a:t>
            </a: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err="1">
                <a:latin typeface="Gudea" panose="02000000000000000000" pitchFamily="50" charset="0"/>
              </a:rPr>
              <a:t>ini</a:t>
            </a: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err="1">
                <a:latin typeface="Gudea" panose="02000000000000000000" pitchFamily="50" charset="0"/>
              </a:rPr>
              <a:t>untuk</a:t>
            </a: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err="1">
                <a:latin typeface="Gudea" panose="02000000000000000000" pitchFamily="50" charset="0"/>
              </a:rPr>
              <a:t>jabatan</a:t>
            </a:r>
            <a:r>
              <a:rPr lang="en-US" dirty="0">
                <a:latin typeface="Gudea" panose="02000000000000000000" pitchFamily="50" charset="0"/>
              </a:rPr>
              <a:t> yang </a:t>
            </a:r>
            <a:r>
              <a:rPr lang="en-US" dirty="0" err="1">
                <a:latin typeface="Gudea" panose="02000000000000000000" pitchFamily="50" charset="0"/>
              </a:rPr>
              <a:t>hasil</a:t>
            </a: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err="1">
                <a:latin typeface="Gudea" panose="02000000000000000000" pitchFamily="50" charset="0"/>
              </a:rPr>
              <a:t>kerjanya</a:t>
            </a:r>
            <a:r>
              <a:rPr lang="en-US" dirty="0">
                <a:latin typeface="Gudea" panose="02000000000000000000" pitchFamily="50" charset="0"/>
              </a:rPr>
              <a:t> FISIK/KEBENDAAN </a:t>
            </a:r>
            <a:r>
              <a:rPr lang="en-US" dirty="0" err="1">
                <a:latin typeface="Gudea" panose="02000000000000000000" pitchFamily="50" charset="0"/>
              </a:rPr>
              <a:t>atau</a:t>
            </a:r>
            <a:r>
              <a:rPr lang="en-US" dirty="0">
                <a:latin typeface="Gudea" panose="02000000000000000000" pitchFamily="50" charset="0"/>
              </a:rPr>
              <a:t> NON FISIK yang </a:t>
            </a:r>
            <a:r>
              <a:rPr lang="en-US" dirty="0" err="1">
                <a:latin typeface="Gudea" panose="02000000000000000000" pitchFamily="50" charset="0"/>
              </a:rPr>
              <a:t>dapat</a:t>
            </a: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err="1">
                <a:latin typeface="Gudea" panose="02000000000000000000" pitchFamily="50" charset="0"/>
              </a:rPr>
              <a:t>dikuantifikasi</a:t>
            </a:r>
            <a:r>
              <a:rPr lang="en-US" dirty="0">
                <a:latin typeface="Gudea" panose="02000000000000000000" pitchFamily="50" charset="0"/>
              </a:rPr>
              <a:t> .</a:t>
            </a:r>
          </a:p>
          <a:p>
            <a:pPr marL="0" indent="0">
              <a:buNone/>
            </a:pPr>
            <a:r>
              <a:rPr lang="en-US" dirty="0" err="1">
                <a:latin typeface="Gudea" panose="02000000000000000000" pitchFamily="50" charset="0"/>
              </a:rPr>
              <a:t>Informasi</a:t>
            </a:r>
            <a:r>
              <a:rPr lang="en-US" dirty="0">
                <a:latin typeface="Gudea" panose="02000000000000000000" pitchFamily="50" charset="0"/>
              </a:rPr>
              <a:t> yang </a:t>
            </a:r>
            <a:r>
              <a:rPr lang="en-US" dirty="0" err="1">
                <a:latin typeface="Gudea" panose="02000000000000000000" pitchFamily="50" charset="0"/>
              </a:rPr>
              <a:t>diperlukan</a:t>
            </a:r>
            <a:r>
              <a:rPr lang="en-US" dirty="0">
                <a:latin typeface="Gudea" panose="02000000000000000000" pitchFamily="50" charset="0"/>
              </a:rPr>
              <a:t>:</a:t>
            </a:r>
          </a:p>
          <a:p>
            <a:pPr marL="285750" indent="-28575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err="1" smtClean="0">
                <a:latin typeface="Gudea" panose="02000000000000000000" pitchFamily="50" charset="0"/>
              </a:rPr>
              <a:t>Wujud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>
                <a:latin typeface="Gudea" panose="02000000000000000000" pitchFamily="50" charset="0"/>
              </a:rPr>
              <a:t>hasil</a:t>
            </a: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err="1">
                <a:latin typeface="Gudea" panose="02000000000000000000" pitchFamily="50" charset="0"/>
              </a:rPr>
              <a:t>kerja</a:t>
            </a: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err="1">
                <a:latin typeface="Gudea" panose="02000000000000000000" pitchFamily="50" charset="0"/>
              </a:rPr>
              <a:t>dan</a:t>
            </a: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err="1">
                <a:latin typeface="Gudea" panose="02000000000000000000" pitchFamily="50" charset="0"/>
              </a:rPr>
              <a:t>statusnya</a:t>
            </a:r>
            <a:endParaRPr lang="en-US" dirty="0">
              <a:latin typeface="Gudea" panose="02000000000000000000" pitchFamily="50" charset="0"/>
            </a:endParaRPr>
          </a:p>
          <a:p>
            <a:pPr marL="285750" indent="-28575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err="1">
                <a:latin typeface="Gudea" panose="02000000000000000000" pitchFamily="50" charset="0"/>
              </a:rPr>
              <a:t>Jumlah</a:t>
            </a: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err="1">
                <a:latin typeface="Gudea" panose="02000000000000000000" pitchFamily="50" charset="0"/>
              </a:rPr>
              <a:t>beban</a:t>
            </a: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err="1">
                <a:latin typeface="Gudea" panose="02000000000000000000" pitchFamily="50" charset="0"/>
              </a:rPr>
              <a:t>kerja</a:t>
            </a:r>
            <a:r>
              <a:rPr lang="en-US" dirty="0">
                <a:latin typeface="Gudea" panose="02000000000000000000" pitchFamily="50" charset="0"/>
              </a:rPr>
              <a:t> yang </a:t>
            </a:r>
            <a:r>
              <a:rPr lang="en-US" dirty="0" err="1">
                <a:latin typeface="Gudea" panose="02000000000000000000" pitchFamily="50" charset="0"/>
              </a:rPr>
              <a:t>tercermin</a:t>
            </a: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err="1">
                <a:latin typeface="Gudea" panose="02000000000000000000" pitchFamily="50" charset="0"/>
              </a:rPr>
              <a:t>dari</a:t>
            </a:r>
            <a:r>
              <a:rPr lang="en-US" dirty="0">
                <a:latin typeface="Gudea" panose="02000000000000000000" pitchFamily="50" charset="0"/>
              </a:rPr>
              <a:t> target  </a:t>
            </a:r>
            <a:r>
              <a:rPr lang="en-US" dirty="0" err="1">
                <a:latin typeface="Gudea" panose="02000000000000000000" pitchFamily="50" charset="0"/>
              </a:rPr>
              <a:t>hasil</a:t>
            </a: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err="1">
                <a:latin typeface="Gudea" panose="02000000000000000000" pitchFamily="50" charset="0"/>
              </a:rPr>
              <a:t>kerja</a:t>
            </a:r>
            <a:r>
              <a:rPr lang="en-US" dirty="0">
                <a:latin typeface="Gudea" panose="02000000000000000000" pitchFamily="50" charset="0"/>
              </a:rPr>
              <a:t> yang </a:t>
            </a:r>
            <a:r>
              <a:rPr lang="en-US" dirty="0" err="1">
                <a:latin typeface="Gudea" panose="02000000000000000000" pitchFamily="50" charset="0"/>
              </a:rPr>
              <a:t>harus</a:t>
            </a: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err="1">
                <a:latin typeface="Gudea" panose="02000000000000000000" pitchFamily="50" charset="0"/>
              </a:rPr>
              <a:t>dicapai</a:t>
            </a:r>
            <a:endParaRPr lang="en-US" dirty="0">
              <a:latin typeface="Gudea" panose="02000000000000000000" pitchFamily="50" charset="0"/>
            </a:endParaRPr>
          </a:p>
          <a:p>
            <a:pPr marL="285750" indent="-28575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err="1">
                <a:latin typeface="Gudea" panose="02000000000000000000" pitchFamily="50" charset="0"/>
              </a:rPr>
              <a:t>Standar</a:t>
            </a: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err="1">
                <a:latin typeface="Gudea" panose="02000000000000000000" pitchFamily="50" charset="0"/>
              </a:rPr>
              <a:t>kemampuan</a:t>
            </a:r>
            <a:r>
              <a:rPr lang="en-US" dirty="0">
                <a:latin typeface="Gudea" panose="02000000000000000000" pitchFamily="50" charset="0"/>
              </a:rPr>
              <a:t> rat-rata </a:t>
            </a:r>
            <a:r>
              <a:rPr lang="en-US" dirty="0" err="1">
                <a:latin typeface="Gudea" panose="02000000000000000000" pitchFamily="50" charset="0"/>
              </a:rPr>
              <a:t>untuk</a:t>
            </a: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err="1">
                <a:latin typeface="Gudea" panose="02000000000000000000" pitchFamily="50" charset="0"/>
              </a:rPr>
              <a:t>memperoleh</a:t>
            </a: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err="1">
                <a:latin typeface="Gudea" panose="02000000000000000000" pitchFamily="50" charset="0"/>
              </a:rPr>
              <a:t>hasil</a:t>
            </a: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err="1">
                <a:latin typeface="Gudea" panose="02000000000000000000" pitchFamily="50" charset="0"/>
              </a:rPr>
              <a:t>kerja</a:t>
            </a:r>
            <a:endParaRPr lang="en-US" dirty="0">
              <a:latin typeface="Gudea" panose="02000000000000000000" pitchFamily="50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en-US" dirty="0">
              <a:latin typeface="Gudea" panose="02000000000000000000" pitchFamily="50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9848" y="3993773"/>
            <a:ext cx="3941539" cy="803858"/>
          </a:xfrm>
          <a:prstGeom prst="rect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/>
            </a:pPr>
            <a:r>
              <a:rPr lang="en-US" dirty="0" err="1">
                <a:latin typeface="Gudea" panose="02000000000000000000" pitchFamily="50" charset="0"/>
              </a:rPr>
              <a:t>Jabatan</a:t>
            </a:r>
            <a:r>
              <a:rPr lang="en-US" dirty="0">
                <a:latin typeface="Gudea" panose="02000000000000000000" pitchFamily="50" charset="0"/>
              </a:rPr>
              <a:t>       :  </a:t>
            </a:r>
            <a:r>
              <a:rPr lang="en-US" dirty="0" err="1">
                <a:latin typeface="Gudea" panose="02000000000000000000" pitchFamily="50" charset="0"/>
              </a:rPr>
              <a:t>Pengentri</a:t>
            </a:r>
            <a:r>
              <a:rPr lang="en-US" dirty="0">
                <a:latin typeface="Gudea" panose="02000000000000000000" pitchFamily="50" charset="0"/>
              </a:rPr>
              <a:t> data</a:t>
            </a:r>
          </a:p>
          <a:p>
            <a:pPr marL="0" indent="0">
              <a:buNone/>
              <a:tabLst/>
            </a:pPr>
            <a:r>
              <a:rPr lang="en-US" dirty="0" err="1">
                <a:latin typeface="Gudea" panose="02000000000000000000" pitchFamily="50" charset="0"/>
              </a:rPr>
              <a:t>Hasil</a:t>
            </a: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err="1">
                <a:latin typeface="Gudea" panose="02000000000000000000" pitchFamily="50" charset="0"/>
              </a:rPr>
              <a:t>kerja</a:t>
            </a:r>
            <a:r>
              <a:rPr lang="en-US" dirty="0">
                <a:latin typeface="Gudea" panose="02000000000000000000" pitchFamily="50" charset="0"/>
              </a:rPr>
              <a:t>   :  Data</a:t>
            </a:r>
          </a:p>
          <a:p>
            <a:pPr marL="0" indent="0">
              <a:buFont typeface="Wingdings" pitchFamily="2" charset="2"/>
              <a:buNone/>
            </a:pPr>
            <a:endParaRPr lang="en-US" dirty="0" smtClean="0">
              <a:latin typeface="Gudea" panose="02000000000000000000" pitchFamily="50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</a:pPr>
            <a:endParaRPr lang="en-US" dirty="0">
              <a:latin typeface="Gudea" panose="02000000000000000000" pitchFamily="50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11387" y="3993773"/>
            <a:ext cx="6116861" cy="803858"/>
          </a:xfrm>
          <a:prstGeom prst="rect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smtClean="0">
                <a:latin typeface="Gudea" panose="02000000000000000000" pitchFamily="50" charset="0"/>
              </a:rPr>
              <a:t>Beban kerja                        	</a:t>
            </a: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smtClean="0">
                <a:latin typeface="Gudea" panose="02000000000000000000" pitchFamily="50" charset="0"/>
              </a:rPr>
              <a:t>     : 200 data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err="1" smtClean="0">
                <a:latin typeface="Gudea" panose="02000000000000000000" pitchFamily="50" charset="0"/>
              </a:rPr>
              <a:t>Standar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kemampuan</a:t>
            </a:r>
            <a:r>
              <a:rPr lang="en-US" dirty="0" smtClean="0">
                <a:latin typeface="Gudea" panose="02000000000000000000" pitchFamily="50" charset="0"/>
              </a:rPr>
              <a:t> rata-rata     :    30 data/</a:t>
            </a:r>
            <a:r>
              <a:rPr lang="en-US" dirty="0" err="1" smtClean="0">
                <a:latin typeface="Gudea" panose="02000000000000000000" pitchFamily="50" charset="0"/>
              </a:rPr>
              <a:t>hari</a:t>
            </a:r>
            <a:endParaRPr lang="en-US" dirty="0" smtClean="0">
              <a:latin typeface="Gudea" panose="02000000000000000000" pitchFamily="50" charset="0"/>
            </a:endParaRPr>
          </a:p>
          <a:p>
            <a:pPr marL="0" indent="0">
              <a:buFont typeface="Wingdings" pitchFamily="2" charset="2"/>
              <a:buNone/>
            </a:pPr>
            <a:endParaRPr lang="en-US" dirty="0" smtClean="0">
              <a:latin typeface="Gudea" panose="02000000000000000000" pitchFamily="50" charset="0"/>
            </a:endParaRP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en-US" dirty="0">
              <a:latin typeface="Gudea" panose="02000000000000000000" pitchFamily="50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69847" y="4865210"/>
            <a:ext cx="10058401" cy="1381218"/>
          </a:xfrm>
          <a:prstGeom prst="rect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Gudea" panose="02000000000000000000" pitchFamily="50" charset="0"/>
              </a:rPr>
              <a:t>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Gudea" panose="02000000000000000000" pitchFamily="50" charset="0"/>
              </a:rPr>
              <a:t>Kebutuhan Pegawai   =                                  x   1 orang =                                  x     1 orang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Gudea" panose="02000000000000000000" pitchFamily="50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Gudea" panose="02000000000000000000" pitchFamily="50" charset="0"/>
              </a:rPr>
              <a:t>                                     =    6,67 orang   =  7 orang   (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Gudea" panose="02000000000000000000" pitchFamily="50" charset="0"/>
              </a:rPr>
              <a:t>dibulatkan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Gudea" panose="02000000000000000000" pitchFamily="50" charset="0"/>
              </a:rPr>
              <a:t>)    </a:t>
            </a:r>
          </a:p>
          <a:p>
            <a:pPr marL="0" indent="0">
              <a:buFont typeface="Wingdings" pitchFamily="2" charset="2"/>
              <a:buNone/>
            </a:pPr>
            <a:endParaRPr lang="en-US" dirty="0" smtClean="0">
              <a:latin typeface="Gudea" panose="02000000000000000000" pitchFamily="50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</a:pPr>
            <a:endParaRPr lang="en-US" dirty="0">
              <a:latin typeface="Gudea" panose="02000000000000000000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345" y="4865210"/>
            <a:ext cx="15200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Gudea" panose="02000000000000000000" pitchFamily="50" charset="0"/>
              </a:rPr>
              <a:t>Beban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Gudea" panose="02000000000000000000" pitchFamily="50" charset="0"/>
              </a:rPr>
              <a:t>kerja</a:t>
            </a:r>
            <a:endParaRPr lang="en-US" sz="2000" dirty="0" smtClean="0">
              <a:solidFill>
                <a:schemeClr val="accent6">
                  <a:lumMod val="50000"/>
                </a:schemeClr>
              </a:solidFill>
              <a:latin typeface="Gudea" panose="02000000000000000000" pitchFamily="50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Gudea" panose="02000000000000000000" pitchFamily="50" charset="0"/>
              </a:rPr>
              <a:t>     SKR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Gudea" panose="02000000000000000000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3808" y="4979446"/>
            <a:ext cx="17476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Gudea" panose="02000000000000000000" pitchFamily="50" charset="0"/>
              </a:rPr>
              <a:t>200 data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Gudea" panose="02000000000000000000" pitchFamily="50" charset="0"/>
              </a:rPr>
              <a:t>30 data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Gudea" panose="02000000000000000000" pitchFamily="50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069846" y="3674748"/>
            <a:ext cx="10058401" cy="30117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Gudea" panose="02000000000000000000" pitchFamily="50" charset="0"/>
              </a:rPr>
              <a:t>Contoh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Gudea" panose="02000000000000000000" pitchFamily="50" charset="0"/>
              </a:rPr>
              <a:t> 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26207" y="5375957"/>
            <a:ext cx="1371601" cy="3122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70701" y="5364226"/>
            <a:ext cx="1371603" cy="2346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8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35848"/>
          </a:xfrm>
        </p:spPr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ABK – OBJEK 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330040"/>
            <a:ext cx="10058400" cy="2291938"/>
          </a:xfrm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Gudea" panose="02000000000000000000" pitchFamily="50" charset="0"/>
              </a:rPr>
              <a:t>Pendekatan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ini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untuk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jabatan</a:t>
            </a:r>
            <a:r>
              <a:rPr lang="en-US" dirty="0" smtClean="0">
                <a:latin typeface="Gudea" panose="02000000000000000000" pitchFamily="50" charset="0"/>
              </a:rPr>
              <a:t> yang </a:t>
            </a:r>
            <a:r>
              <a:rPr lang="en-US" dirty="0" err="1" smtClean="0">
                <a:latin typeface="Gudea" panose="02000000000000000000" pitchFamily="50" charset="0"/>
              </a:rPr>
              <a:t>beban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kerjanya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tergantung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dari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jumlah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objek</a:t>
            </a:r>
            <a:r>
              <a:rPr lang="en-US" dirty="0" smtClean="0">
                <a:latin typeface="Gudea" panose="02000000000000000000" pitchFamily="50" charset="0"/>
              </a:rPr>
              <a:t> yang </a:t>
            </a:r>
            <a:r>
              <a:rPr lang="en-US" dirty="0" err="1" smtClean="0">
                <a:latin typeface="Gudea" panose="02000000000000000000" pitchFamily="50" charset="0"/>
              </a:rPr>
              <a:t>harus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dilayani</a:t>
            </a:r>
            <a:r>
              <a:rPr lang="en-US" dirty="0" smtClean="0">
                <a:latin typeface="Gudea" panose="02000000000000000000" pitchFamily="50" charset="0"/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latin typeface="Gudea" panose="02000000000000000000" pitchFamily="50" charset="0"/>
              </a:rPr>
              <a:t>Informasi</a:t>
            </a:r>
            <a:r>
              <a:rPr lang="en-US" dirty="0" smtClean="0">
                <a:latin typeface="Gudea" panose="02000000000000000000" pitchFamily="50" charset="0"/>
              </a:rPr>
              <a:t> yang </a:t>
            </a:r>
            <a:r>
              <a:rPr lang="en-US" dirty="0" err="1" smtClean="0">
                <a:latin typeface="Gudea" panose="02000000000000000000" pitchFamily="50" charset="0"/>
              </a:rPr>
              <a:t>diperlukan</a:t>
            </a:r>
            <a:r>
              <a:rPr lang="en-US" dirty="0" smtClean="0">
                <a:latin typeface="Gudea" panose="02000000000000000000" pitchFamily="50" charset="0"/>
              </a:rPr>
              <a:t>: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latin typeface="Gudea" panose="02000000000000000000" pitchFamily="50" charset="0"/>
              </a:rPr>
              <a:t>  </a:t>
            </a:r>
            <a:r>
              <a:rPr lang="en-US" dirty="0" err="1" smtClean="0">
                <a:latin typeface="Gudea" panose="02000000000000000000" pitchFamily="50" charset="0"/>
              </a:rPr>
              <a:t>Wujud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objek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kerja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dan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satuannya</a:t>
            </a:r>
            <a:endParaRPr lang="en-US" dirty="0" smtClean="0">
              <a:latin typeface="Gudea" panose="02000000000000000000" pitchFamily="50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Jumlah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beban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kerja</a:t>
            </a:r>
            <a:r>
              <a:rPr lang="en-US" dirty="0" smtClean="0">
                <a:latin typeface="Gudea" panose="02000000000000000000" pitchFamily="50" charset="0"/>
              </a:rPr>
              <a:t> yang </a:t>
            </a:r>
            <a:r>
              <a:rPr lang="en-US" dirty="0" err="1" smtClean="0">
                <a:latin typeface="Gudea" panose="02000000000000000000" pitchFamily="50" charset="0"/>
              </a:rPr>
              <a:t>tercermin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dari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objek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kerja</a:t>
            </a:r>
            <a:r>
              <a:rPr lang="en-US" dirty="0" smtClean="0">
                <a:latin typeface="Gudea" panose="02000000000000000000" pitchFamily="50" charset="0"/>
              </a:rPr>
              <a:t> yang </a:t>
            </a:r>
            <a:r>
              <a:rPr lang="en-US" dirty="0" err="1" smtClean="0">
                <a:latin typeface="Gudea" panose="02000000000000000000" pitchFamily="50" charset="0"/>
              </a:rPr>
              <a:t>harus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dilayani</a:t>
            </a:r>
            <a:endParaRPr lang="en-US" dirty="0" smtClean="0">
              <a:latin typeface="Gudea" panose="02000000000000000000" pitchFamily="50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standar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kemampuan</a:t>
            </a:r>
            <a:r>
              <a:rPr lang="en-US" dirty="0" smtClean="0">
                <a:latin typeface="Gudea" panose="02000000000000000000" pitchFamily="50" charset="0"/>
              </a:rPr>
              <a:t> rata-rata </a:t>
            </a:r>
            <a:r>
              <a:rPr lang="en-US" dirty="0" err="1" smtClean="0">
                <a:latin typeface="Gudea" panose="02000000000000000000" pitchFamily="50" charset="0"/>
              </a:rPr>
              <a:t>untuk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memperoleh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hasil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kerja</a:t>
            </a:r>
            <a:endParaRPr lang="en-US" dirty="0" smtClean="0">
              <a:latin typeface="Gudea" panose="02000000000000000000" pitchFamily="50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en-US" dirty="0">
              <a:latin typeface="Gudea" panose="02000000000000000000" pitchFamily="50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9848" y="3993773"/>
            <a:ext cx="3941539" cy="803858"/>
          </a:xfrm>
          <a:prstGeom prst="rect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err="1" smtClean="0">
                <a:latin typeface="Gudea" panose="02000000000000000000" pitchFamily="50" charset="0"/>
              </a:rPr>
              <a:t>Jabatan</a:t>
            </a:r>
            <a:r>
              <a:rPr lang="en-US" dirty="0" smtClean="0">
                <a:latin typeface="Gudea" panose="02000000000000000000" pitchFamily="50" charset="0"/>
              </a:rPr>
              <a:t>        : </a:t>
            </a:r>
            <a:r>
              <a:rPr lang="en-US" dirty="0" err="1" smtClean="0">
                <a:latin typeface="Gudea" panose="02000000000000000000" pitchFamily="50" charset="0"/>
              </a:rPr>
              <a:t>Dokter</a:t>
            </a:r>
            <a:endParaRPr lang="en-US" dirty="0" smtClean="0">
              <a:latin typeface="Gudea" panose="02000000000000000000" pitchFamily="50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dirty="0" err="1" smtClean="0">
                <a:latin typeface="Gudea" panose="02000000000000000000" pitchFamily="50" charset="0"/>
              </a:rPr>
              <a:t>Objek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kerja</a:t>
            </a:r>
            <a:r>
              <a:rPr lang="en-US" dirty="0" smtClean="0">
                <a:latin typeface="Gudea" panose="02000000000000000000" pitchFamily="50" charset="0"/>
              </a:rPr>
              <a:t>  : </a:t>
            </a:r>
            <a:r>
              <a:rPr lang="en-US" dirty="0" err="1" smtClean="0">
                <a:latin typeface="Gudea" panose="02000000000000000000" pitchFamily="50" charset="0"/>
              </a:rPr>
              <a:t>Pasien</a:t>
            </a:r>
            <a:endParaRPr lang="en-US" dirty="0" smtClean="0">
              <a:latin typeface="Gudea" panose="02000000000000000000" pitchFamily="50" charset="0"/>
            </a:endParaRPr>
          </a:p>
          <a:p>
            <a:pPr marL="0" indent="0">
              <a:buFont typeface="Wingdings" pitchFamily="2" charset="2"/>
              <a:buNone/>
            </a:pPr>
            <a:endParaRPr lang="en-US" dirty="0" smtClean="0">
              <a:latin typeface="Gudea" panose="02000000000000000000" pitchFamily="50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</a:pPr>
            <a:endParaRPr lang="en-US" dirty="0">
              <a:latin typeface="Gudea" panose="02000000000000000000" pitchFamily="50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11387" y="3993773"/>
            <a:ext cx="6116861" cy="803858"/>
          </a:xfrm>
          <a:prstGeom prst="rect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err="1" smtClean="0">
                <a:latin typeface="Gudea" panose="02000000000000000000" pitchFamily="50" charset="0"/>
              </a:rPr>
              <a:t>Jumlah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objek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kerja</a:t>
            </a:r>
            <a:r>
              <a:rPr lang="en-US" dirty="0" smtClean="0">
                <a:latin typeface="Gudea" panose="02000000000000000000" pitchFamily="50" charset="0"/>
              </a:rPr>
              <a:t>                        : 80 </a:t>
            </a:r>
            <a:r>
              <a:rPr lang="en-US" dirty="0" err="1" smtClean="0">
                <a:latin typeface="Gudea" panose="02000000000000000000" pitchFamily="50" charset="0"/>
              </a:rPr>
              <a:t>pasien</a:t>
            </a:r>
            <a:endParaRPr lang="en-US" dirty="0" smtClean="0">
              <a:latin typeface="Gudea" panose="02000000000000000000" pitchFamily="50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dirty="0" err="1" smtClean="0">
                <a:latin typeface="Gudea" panose="02000000000000000000" pitchFamily="50" charset="0"/>
              </a:rPr>
              <a:t>Standar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kemampuan</a:t>
            </a:r>
            <a:r>
              <a:rPr lang="en-US" dirty="0" smtClean="0">
                <a:latin typeface="Gudea" panose="02000000000000000000" pitchFamily="50" charset="0"/>
              </a:rPr>
              <a:t> rata-rata   :  25 </a:t>
            </a:r>
            <a:r>
              <a:rPr lang="en-US" dirty="0" err="1" smtClean="0">
                <a:latin typeface="Gudea" panose="02000000000000000000" pitchFamily="50" charset="0"/>
              </a:rPr>
              <a:t>pasien</a:t>
            </a:r>
            <a:r>
              <a:rPr lang="en-US" dirty="0" smtClean="0">
                <a:latin typeface="Gudea" panose="02000000000000000000" pitchFamily="50" charset="0"/>
              </a:rPr>
              <a:t>/</a:t>
            </a:r>
            <a:r>
              <a:rPr lang="en-US" dirty="0" err="1" smtClean="0">
                <a:latin typeface="Gudea" panose="02000000000000000000" pitchFamily="50" charset="0"/>
              </a:rPr>
              <a:t>hari</a:t>
            </a:r>
            <a:endParaRPr lang="en-US" dirty="0" smtClean="0">
              <a:latin typeface="Gudea" panose="02000000000000000000" pitchFamily="50" charset="0"/>
            </a:endParaRPr>
          </a:p>
          <a:p>
            <a:pPr marL="0" indent="0">
              <a:buFont typeface="Wingdings" pitchFamily="2" charset="2"/>
              <a:buNone/>
            </a:pPr>
            <a:endParaRPr lang="en-US" dirty="0" smtClean="0">
              <a:latin typeface="Gudea" panose="02000000000000000000" pitchFamily="50" charset="0"/>
            </a:endParaRP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en-US" dirty="0">
              <a:latin typeface="Gudea" panose="02000000000000000000" pitchFamily="50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69847" y="4865210"/>
            <a:ext cx="10058401" cy="1381218"/>
          </a:xfrm>
          <a:prstGeom prst="rect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Gudea" panose="02000000000000000000" pitchFamily="50" charset="0"/>
              </a:rPr>
              <a:t>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Gudea" panose="02000000000000000000" pitchFamily="50" charset="0"/>
              </a:rPr>
              <a:t>Kebutuhan Pegawai   =                            x   1 orang =                         x   1 orang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Gudea" panose="02000000000000000000" pitchFamily="50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Gudea" panose="02000000000000000000" pitchFamily="50" charset="0"/>
              </a:rPr>
              <a:t>                                     =    3,2 orang   =  3 orang   (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Gudea" panose="02000000000000000000" pitchFamily="50" charset="0"/>
              </a:rPr>
              <a:t>dibulatkan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Gudea" panose="02000000000000000000" pitchFamily="50" charset="0"/>
              </a:rPr>
              <a:t>)    </a:t>
            </a:r>
          </a:p>
          <a:p>
            <a:pPr marL="0" indent="0">
              <a:buFont typeface="Wingdings" pitchFamily="2" charset="2"/>
              <a:buNone/>
            </a:pPr>
            <a:endParaRPr lang="en-US" dirty="0" smtClean="0">
              <a:latin typeface="Gudea" panose="02000000000000000000" pitchFamily="50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</a:pPr>
            <a:endParaRPr lang="en-US" dirty="0">
              <a:latin typeface="Gudea" panose="02000000000000000000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35731" y="4865208"/>
            <a:ext cx="15200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Gudea" panose="02000000000000000000" pitchFamily="50" charset="0"/>
              </a:rPr>
              <a:t>Objek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Gudea" panose="02000000000000000000" pitchFamily="50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Gudea" panose="02000000000000000000" pitchFamily="50" charset="0"/>
              </a:rPr>
              <a:t>kerja</a:t>
            </a:r>
            <a:endParaRPr lang="en-US" sz="2000" dirty="0" smtClean="0">
              <a:solidFill>
                <a:schemeClr val="accent6">
                  <a:lumMod val="50000"/>
                </a:schemeClr>
              </a:solidFill>
              <a:latin typeface="Gudea" panose="02000000000000000000" pitchFamily="50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Gudea" panose="02000000000000000000" pitchFamily="50" charset="0"/>
              </a:rPr>
              <a:t>     SKR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Gudea" panose="02000000000000000000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75817" y="4979446"/>
            <a:ext cx="17476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Gudea" panose="02000000000000000000" pitchFamily="50" charset="0"/>
              </a:rPr>
              <a:t>80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Gudea" panose="02000000000000000000" pitchFamily="50" charset="0"/>
              </a:rPr>
              <a:t>pasien</a:t>
            </a:r>
            <a:endParaRPr lang="en-US" sz="2000" dirty="0" smtClean="0">
              <a:solidFill>
                <a:schemeClr val="accent6">
                  <a:lumMod val="50000"/>
                </a:schemeClr>
              </a:solidFill>
              <a:latin typeface="Gudea" panose="02000000000000000000" pitchFamily="50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Gudea" panose="02000000000000000000" pitchFamily="50" charset="0"/>
              </a:rPr>
              <a:t>25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Gudea" panose="02000000000000000000" pitchFamily="50" charset="0"/>
              </a:rPr>
              <a:t>pasien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Gudea" panose="02000000000000000000" pitchFamily="50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069846" y="3674748"/>
            <a:ext cx="10058401" cy="30117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Gudea" panose="02000000000000000000" pitchFamily="50" charset="0"/>
              </a:rPr>
              <a:t>Contoh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Gudea" panose="02000000000000000000" pitchFamily="50" charset="0"/>
              </a:rPr>
              <a:t> 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56511" y="5375957"/>
            <a:ext cx="1371601" cy="3122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914411" y="5364226"/>
            <a:ext cx="1246912" cy="2346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0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358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ABK – PERALATAN 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330040"/>
            <a:ext cx="10058400" cy="2291938"/>
          </a:xfrm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Gudea" panose="02000000000000000000" pitchFamily="50" charset="0"/>
              </a:rPr>
              <a:t>Pendekatan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ini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untuk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jabatan</a:t>
            </a:r>
            <a:r>
              <a:rPr lang="en-US" dirty="0" smtClean="0">
                <a:latin typeface="Gudea" panose="02000000000000000000" pitchFamily="50" charset="0"/>
              </a:rPr>
              <a:t> yang </a:t>
            </a:r>
            <a:r>
              <a:rPr lang="en-US" dirty="0" err="1" smtClean="0">
                <a:latin typeface="Gudea" panose="02000000000000000000" pitchFamily="50" charset="0"/>
              </a:rPr>
              <a:t>beban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kerjanya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tergantung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pada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peralatan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kerjanya</a:t>
            </a:r>
            <a:r>
              <a:rPr lang="en-US" dirty="0" smtClean="0">
                <a:latin typeface="Gudea" panose="02000000000000000000" pitchFamily="50" charset="0"/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latin typeface="Gudea" panose="02000000000000000000" pitchFamily="50" charset="0"/>
              </a:rPr>
              <a:t>Informasi</a:t>
            </a:r>
            <a:r>
              <a:rPr lang="en-US" dirty="0" smtClean="0">
                <a:latin typeface="Gudea" panose="02000000000000000000" pitchFamily="50" charset="0"/>
              </a:rPr>
              <a:t> yang </a:t>
            </a:r>
            <a:r>
              <a:rPr lang="en-US" dirty="0" err="1" smtClean="0">
                <a:latin typeface="Gudea" panose="02000000000000000000" pitchFamily="50" charset="0"/>
              </a:rPr>
              <a:t>diperlukan</a:t>
            </a:r>
            <a:r>
              <a:rPr lang="en-US" dirty="0" smtClean="0">
                <a:latin typeface="Gudea" panose="02000000000000000000" pitchFamily="50" charset="0"/>
              </a:rPr>
              <a:t>: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latin typeface="Gudea" panose="02000000000000000000" pitchFamily="50" charset="0"/>
              </a:rPr>
              <a:t>  </a:t>
            </a:r>
            <a:r>
              <a:rPr lang="en-US" dirty="0" err="1" smtClean="0">
                <a:latin typeface="Gudea" panose="02000000000000000000" pitchFamily="50" charset="0"/>
              </a:rPr>
              <a:t>Jumlah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dan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satuan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alat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kerja</a:t>
            </a:r>
            <a:endParaRPr lang="en-US" dirty="0" smtClean="0">
              <a:latin typeface="Gudea" panose="02000000000000000000" pitchFamily="50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Jabatan</a:t>
            </a:r>
            <a:r>
              <a:rPr lang="en-US" dirty="0" smtClean="0">
                <a:latin typeface="Gudea" panose="02000000000000000000" pitchFamily="50" charset="0"/>
              </a:rPr>
              <a:t> yang </a:t>
            </a:r>
            <a:r>
              <a:rPr lang="en-US" dirty="0" err="1" smtClean="0">
                <a:latin typeface="Gudea" panose="02000000000000000000" pitchFamily="50" charset="0"/>
              </a:rPr>
              <a:t>diperlukan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dalam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pengoperasian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alat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kerja</a:t>
            </a:r>
            <a:endParaRPr lang="en-US" dirty="0" smtClean="0">
              <a:latin typeface="Gudea" panose="02000000000000000000" pitchFamily="50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Rasio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jumlah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pegawai</a:t>
            </a:r>
            <a:r>
              <a:rPr lang="en-US" dirty="0" smtClean="0">
                <a:latin typeface="Gudea" panose="02000000000000000000" pitchFamily="50" charset="0"/>
              </a:rPr>
              <a:t> per </a:t>
            </a:r>
            <a:r>
              <a:rPr lang="en-US" dirty="0" err="1" smtClean="0">
                <a:latin typeface="Gudea" panose="02000000000000000000" pitchFamily="50" charset="0"/>
              </a:rPr>
              <a:t>alat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kerja</a:t>
            </a:r>
            <a:endParaRPr lang="en-US" dirty="0" smtClean="0">
              <a:latin typeface="Gudea" panose="02000000000000000000" pitchFamily="50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en-US" dirty="0">
              <a:latin typeface="Gudea" panose="02000000000000000000" pitchFamily="50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9848" y="3993772"/>
            <a:ext cx="10058399" cy="1071345"/>
          </a:xfrm>
          <a:prstGeom prst="rect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err="1" smtClean="0">
                <a:latin typeface="Gudea" panose="02000000000000000000" pitchFamily="50" charset="0"/>
              </a:rPr>
              <a:t>Satuan</a:t>
            </a:r>
            <a:r>
              <a:rPr lang="en-US" dirty="0" smtClean="0">
                <a:latin typeface="Gudea" panose="02000000000000000000" pitchFamily="50" charset="0"/>
              </a:rPr>
              <a:t> &amp; </a:t>
            </a:r>
            <a:r>
              <a:rPr lang="en-US" dirty="0" err="1" smtClean="0">
                <a:latin typeface="Gudea" panose="02000000000000000000" pitchFamily="50" charset="0"/>
              </a:rPr>
              <a:t>jumlah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alat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kerja</a:t>
            </a:r>
            <a:r>
              <a:rPr lang="en-US" dirty="0" smtClean="0">
                <a:latin typeface="Gudea" panose="02000000000000000000" pitchFamily="50" charset="0"/>
              </a:rPr>
              <a:t>                 :  20 </a:t>
            </a:r>
            <a:r>
              <a:rPr lang="en-US" dirty="0" err="1" smtClean="0">
                <a:latin typeface="Gudea" panose="02000000000000000000" pitchFamily="50" charset="0"/>
              </a:rPr>
              <a:t>bis</a:t>
            </a:r>
            <a:endParaRPr lang="en-US" dirty="0" smtClean="0">
              <a:latin typeface="Gudea" panose="02000000000000000000" pitchFamily="50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dirty="0" err="1" smtClean="0">
                <a:latin typeface="Gudea" panose="02000000000000000000" pitchFamily="50" charset="0"/>
              </a:rPr>
              <a:t>Jabatan</a:t>
            </a:r>
            <a:r>
              <a:rPr lang="en-US" dirty="0" smtClean="0">
                <a:latin typeface="Gudea" panose="02000000000000000000" pitchFamily="50" charset="0"/>
              </a:rPr>
              <a:t> yang </a:t>
            </a:r>
            <a:r>
              <a:rPr lang="en-US" dirty="0" err="1" smtClean="0">
                <a:latin typeface="Gudea" panose="02000000000000000000" pitchFamily="50" charset="0"/>
              </a:rPr>
              <a:t>diperlukan</a:t>
            </a:r>
            <a:r>
              <a:rPr lang="en-US" dirty="0" smtClean="0">
                <a:latin typeface="Gudea" panose="02000000000000000000" pitchFamily="50" charset="0"/>
              </a:rPr>
              <a:t> &amp; </a:t>
            </a:r>
            <a:r>
              <a:rPr lang="en-US" dirty="0" err="1" smtClean="0">
                <a:latin typeface="Gudea" panose="02000000000000000000" pitchFamily="50" charset="0"/>
              </a:rPr>
              <a:t>rasio</a:t>
            </a:r>
            <a:r>
              <a:rPr lang="en-US" dirty="0" smtClean="0">
                <a:latin typeface="Gudea" panose="02000000000000000000" pitchFamily="50" charset="0"/>
              </a:rPr>
              <a:t>        :  1 </a:t>
            </a:r>
            <a:r>
              <a:rPr lang="en-US" dirty="0" err="1" smtClean="0">
                <a:latin typeface="Gudea" panose="02000000000000000000" pitchFamily="50" charset="0"/>
              </a:rPr>
              <a:t>sopir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dan</a:t>
            </a:r>
            <a:r>
              <a:rPr lang="en-US" dirty="0" smtClean="0">
                <a:latin typeface="Gudea" panose="02000000000000000000" pitchFamily="50" charset="0"/>
              </a:rPr>
              <a:t> 1 </a:t>
            </a:r>
            <a:r>
              <a:rPr lang="en-US" dirty="0" err="1" smtClean="0">
                <a:latin typeface="Gudea" panose="02000000000000000000" pitchFamily="50" charset="0"/>
              </a:rPr>
              <a:t>kernet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untuk</a:t>
            </a:r>
            <a:r>
              <a:rPr lang="en-US" dirty="0" smtClean="0">
                <a:latin typeface="Gudea" panose="02000000000000000000" pitchFamily="50" charset="0"/>
              </a:rPr>
              <a:t> 1 </a:t>
            </a:r>
            <a:r>
              <a:rPr lang="en-US" dirty="0" err="1" smtClean="0">
                <a:latin typeface="Gudea" panose="02000000000000000000" pitchFamily="50" charset="0"/>
              </a:rPr>
              <a:t>bis</a:t>
            </a:r>
            <a:endParaRPr lang="en-US" dirty="0" smtClean="0">
              <a:latin typeface="Gudea" panose="02000000000000000000" pitchFamily="50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smtClean="0">
                <a:latin typeface="Gudea" panose="02000000000000000000" pitchFamily="50" charset="0"/>
              </a:rPr>
              <a:t>                                                                 1 </a:t>
            </a:r>
            <a:r>
              <a:rPr lang="en-US" dirty="0" err="1" smtClean="0">
                <a:latin typeface="Gudea" panose="02000000000000000000" pitchFamily="50" charset="0"/>
              </a:rPr>
              <a:t>montir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untuk</a:t>
            </a:r>
            <a:r>
              <a:rPr lang="en-US" dirty="0" smtClean="0">
                <a:latin typeface="Gudea" panose="02000000000000000000" pitchFamily="50" charset="0"/>
              </a:rPr>
              <a:t> 5 </a:t>
            </a:r>
            <a:r>
              <a:rPr lang="en-US" dirty="0" err="1" smtClean="0">
                <a:latin typeface="Gudea" panose="02000000000000000000" pitchFamily="50" charset="0"/>
              </a:rPr>
              <a:t>bis</a:t>
            </a:r>
            <a:endParaRPr lang="en-US" dirty="0" smtClean="0">
              <a:latin typeface="Gudea" panose="02000000000000000000" pitchFamily="50" charset="0"/>
            </a:endParaRPr>
          </a:p>
          <a:p>
            <a:pPr marL="0" indent="0">
              <a:buFont typeface="Wingdings" pitchFamily="2" charset="2"/>
              <a:buNone/>
            </a:pPr>
            <a:endParaRPr lang="en-US" dirty="0" smtClean="0">
              <a:latin typeface="Gudea" panose="02000000000000000000" pitchFamily="50" charset="0"/>
            </a:endParaRPr>
          </a:p>
          <a:p>
            <a:pPr marL="0" indent="0">
              <a:buFont typeface="Wingdings" pitchFamily="2" charset="2"/>
              <a:buNone/>
            </a:pPr>
            <a:endParaRPr lang="en-US" dirty="0" smtClean="0">
              <a:latin typeface="Gudea" panose="02000000000000000000" pitchFamily="50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</a:pPr>
            <a:endParaRPr lang="en-US" dirty="0">
              <a:latin typeface="Gudea" panose="02000000000000000000" pitchFamily="50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69847" y="5082967"/>
            <a:ext cx="10058401" cy="1495967"/>
          </a:xfrm>
          <a:prstGeom prst="rect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Gudea" panose="02000000000000000000" pitchFamily="50" charset="0"/>
              </a:rPr>
              <a:t>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Gudea" panose="02000000000000000000" pitchFamily="50" charset="0"/>
              </a:rPr>
              <a:t>Kebutuhan Pegawai   =                                x  1 sopir  +                         x  1 kernet  +                          x  1 montir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Gudea" panose="02000000000000000000" pitchFamily="50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Gudea" panose="02000000000000000000" pitchFamily="50" charset="0"/>
              </a:rPr>
              <a:t>                                     =    20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Gudea" panose="02000000000000000000" pitchFamily="50" charset="0"/>
              </a:rPr>
              <a:t>sopir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Gudea" panose="02000000000000000000" pitchFamily="50" charset="0"/>
              </a:rPr>
              <a:t> + 20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Gudea" panose="02000000000000000000" pitchFamily="50" charset="0"/>
              </a:rPr>
              <a:t>kernet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Gudea" panose="02000000000000000000" pitchFamily="50" charset="0"/>
              </a:rPr>
              <a:t> + 4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Gudea" panose="02000000000000000000" pitchFamily="50" charset="0"/>
              </a:rPr>
              <a:t>montir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Gudea" panose="02000000000000000000" pitchFamily="50" charset="0"/>
              </a:rPr>
              <a:t>  = 44</a:t>
            </a:r>
          </a:p>
          <a:p>
            <a:pPr marL="0" indent="0">
              <a:buFont typeface="Wingdings" pitchFamily="2" charset="2"/>
              <a:buNone/>
            </a:pPr>
            <a:endParaRPr lang="en-US" dirty="0" smtClean="0">
              <a:latin typeface="Gudea" panose="02000000000000000000" pitchFamily="50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</a:pPr>
            <a:endParaRPr lang="en-US" dirty="0">
              <a:latin typeface="Gudea" panose="02000000000000000000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35731" y="5233340"/>
            <a:ext cx="9619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Gudea" panose="02000000000000000000" pitchFamily="50" charset="0"/>
              </a:rPr>
              <a:t>20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Gudea" panose="02000000000000000000" pitchFamily="50" charset="0"/>
              </a:rPr>
              <a:t>bis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Gudea" panose="02000000000000000000" pitchFamily="50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Gudea" panose="02000000000000000000" pitchFamily="50" charset="0"/>
              </a:rPr>
              <a:t>  1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Gudea" panose="02000000000000000000" pitchFamily="50" charset="0"/>
              </a:rPr>
              <a:t>bis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Gudea" panose="02000000000000000000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00276" y="5126347"/>
            <a:ext cx="9455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Gudea" panose="02000000000000000000" pitchFamily="50" charset="0"/>
              </a:rPr>
              <a:t>20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Gudea" panose="02000000000000000000" pitchFamily="50" charset="0"/>
              </a:rPr>
              <a:t>bis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Gudea" panose="02000000000000000000" pitchFamily="50" charset="0"/>
            </a:endParaRP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Gudea" panose="02000000000000000000" pitchFamily="50" charset="0"/>
              </a:rPr>
              <a:t>  1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Gudea" panose="02000000000000000000" pitchFamily="50" charset="0"/>
              </a:rPr>
              <a:t>bis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Gudea" panose="02000000000000000000" pitchFamily="50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069846" y="3674748"/>
            <a:ext cx="10058401" cy="30117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Gudea" panose="02000000000000000000" pitchFamily="50" charset="0"/>
              </a:rPr>
              <a:t>Contoh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Gudea" panose="02000000000000000000" pitchFamily="50" charset="0"/>
              </a:rPr>
              <a:t> 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32962" y="5142298"/>
            <a:ext cx="9605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Gudea" panose="02000000000000000000" pitchFamily="50" charset="0"/>
              </a:rPr>
              <a:t>20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Gudea" panose="02000000000000000000" pitchFamily="50" charset="0"/>
              </a:rPr>
              <a:t>bis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Gudea" panose="02000000000000000000" pitchFamily="50" charset="0"/>
            </a:endParaRP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Gudea" panose="02000000000000000000" pitchFamily="50" charset="0"/>
              </a:rPr>
              <a:t>  5 bis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Gudea" panose="02000000000000000000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46322" y="5646331"/>
            <a:ext cx="851657" cy="1204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85127" y="5624987"/>
            <a:ext cx="851657" cy="1602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632962" y="5627043"/>
            <a:ext cx="851657" cy="1938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9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Pendekatan</a:t>
            </a:r>
            <a:r>
              <a:rPr lang="en-US" sz="3600" dirty="0" smtClean="0"/>
              <a:t> ABK – TUGAS PER TUGAS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40541"/>
            <a:ext cx="10058400" cy="453165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latin typeface="Gudea" panose="02000000000000000000" pitchFamily="50" charset="0"/>
              </a:rPr>
              <a:t>Pendekatan ini digunakan untuk menghitung kebutuhan pegawai pada jabatan yang hasil </a:t>
            </a:r>
            <a:r>
              <a:rPr lang="en-US" dirty="0" err="1" smtClean="0">
                <a:latin typeface="Gudea" panose="02000000000000000000" pitchFamily="50" charset="0"/>
              </a:rPr>
              <a:t>kerjanya</a:t>
            </a:r>
            <a:r>
              <a:rPr lang="en-US" dirty="0" smtClean="0">
                <a:latin typeface="Gudea" panose="02000000000000000000" pitchFamily="50" charset="0"/>
              </a:rPr>
              <a:t> abstrak atau beragam yang artinya hasil kerja dalam jabatan tersebut banyak jenisnya.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i="1" dirty="0" smtClean="0">
                <a:latin typeface="Gudea" panose="02000000000000000000" pitchFamily="50" charset="0"/>
              </a:rPr>
              <a:t>(biasanya digunakan untuk pegawai/karyawan back office)</a:t>
            </a:r>
          </a:p>
          <a:p>
            <a:pPr marL="0" indent="0">
              <a:buNone/>
            </a:pPr>
            <a:r>
              <a:rPr lang="en-US" dirty="0" err="1" smtClean="0">
                <a:latin typeface="Gudea" panose="02000000000000000000" pitchFamily="50" charset="0"/>
              </a:rPr>
              <a:t>Informasi</a:t>
            </a:r>
            <a:r>
              <a:rPr lang="en-US" dirty="0" smtClean="0">
                <a:latin typeface="Gudea" panose="02000000000000000000" pitchFamily="50" charset="0"/>
              </a:rPr>
              <a:t> yang </a:t>
            </a:r>
            <a:r>
              <a:rPr lang="en-US" dirty="0" err="1" smtClean="0">
                <a:latin typeface="Gudea" panose="02000000000000000000" pitchFamily="50" charset="0"/>
              </a:rPr>
              <a:t>dibutuhkan</a:t>
            </a:r>
            <a:r>
              <a:rPr lang="en-US" dirty="0" smtClean="0">
                <a:latin typeface="Gudea" panose="02000000000000000000" pitchFamily="50" charset="0"/>
              </a:rPr>
              <a:t>:</a:t>
            </a:r>
          </a:p>
          <a:p>
            <a:pPr>
              <a:buClr>
                <a:schemeClr val="accent2">
                  <a:lumMod val="50000"/>
                </a:schemeClr>
              </a:buClr>
              <a:buSzPct val="95000"/>
              <a:buFont typeface="Wingdings" panose="05000000000000000000" pitchFamily="2" charset="2"/>
              <a:buChar char="q"/>
            </a:pPr>
            <a:r>
              <a:rPr lang="en-US" dirty="0" smtClean="0">
                <a:latin typeface="Gudea" panose="02000000000000000000" pitchFamily="50" charset="0"/>
              </a:rPr>
              <a:t>  </a:t>
            </a:r>
            <a:r>
              <a:rPr lang="en-US" dirty="0" err="1" smtClean="0">
                <a:latin typeface="Gudea" panose="02000000000000000000" pitchFamily="50" charset="0"/>
              </a:rPr>
              <a:t>Uraian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tugas</a:t>
            </a:r>
            <a:endParaRPr lang="en-US" dirty="0" smtClean="0">
              <a:latin typeface="Gudea" panose="02000000000000000000" pitchFamily="50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SzPct val="95000"/>
              <a:buFont typeface="Wingdings" panose="05000000000000000000" pitchFamily="2" charset="2"/>
              <a:buChar char="q"/>
            </a:pP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Satuan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hasil</a:t>
            </a:r>
            <a:endParaRPr lang="en-US" dirty="0" smtClean="0">
              <a:latin typeface="Gudea" panose="02000000000000000000" pitchFamily="50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SzPct val="95000"/>
              <a:buFont typeface="Wingdings" panose="05000000000000000000" pitchFamily="2" charset="2"/>
              <a:buChar char="q"/>
            </a:pPr>
            <a:r>
              <a:rPr lang="en-US" dirty="0" smtClean="0">
                <a:latin typeface="Gudea" panose="02000000000000000000" pitchFamily="50" charset="0"/>
              </a:rPr>
              <a:t>  </a:t>
            </a:r>
            <a:r>
              <a:rPr lang="en-US" dirty="0" err="1" smtClean="0">
                <a:latin typeface="Gudea" panose="02000000000000000000" pitchFamily="50" charset="0"/>
              </a:rPr>
              <a:t>Waktu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penyelesaian</a:t>
            </a:r>
            <a:r>
              <a:rPr lang="en-US" dirty="0" smtClean="0">
                <a:latin typeface="Gudea" panose="02000000000000000000" pitchFamily="50" charset="0"/>
              </a:rPr>
              <a:t> rata-rata </a:t>
            </a:r>
            <a:r>
              <a:rPr lang="en-US" dirty="0" err="1" smtClean="0">
                <a:latin typeface="Gudea" panose="02000000000000000000" pitchFamily="50" charset="0"/>
              </a:rPr>
              <a:t>setiap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uraian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tugas</a:t>
            </a:r>
            <a:endParaRPr lang="en-US" dirty="0" smtClean="0">
              <a:latin typeface="Gudea" panose="02000000000000000000" pitchFamily="50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SzPct val="95000"/>
              <a:buFont typeface="Wingdings" panose="05000000000000000000" pitchFamily="2" charset="2"/>
              <a:buChar char="q"/>
            </a:pPr>
            <a:r>
              <a:rPr lang="en-US" dirty="0" smtClean="0">
                <a:latin typeface="Gudea" panose="02000000000000000000" pitchFamily="50" charset="0"/>
              </a:rPr>
              <a:t>  Volume/</a:t>
            </a:r>
            <a:r>
              <a:rPr lang="en-US" dirty="0" err="1" smtClean="0">
                <a:latin typeface="Gudea" panose="02000000000000000000" pitchFamily="50" charset="0"/>
              </a:rPr>
              <a:t>beban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kerja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dari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setiap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uraian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tugas</a:t>
            </a:r>
            <a:endParaRPr lang="en-US" dirty="0" smtClean="0">
              <a:latin typeface="Gudea" panose="02000000000000000000" pitchFamily="50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SzPct val="95000"/>
              <a:buFont typeface="Wingdings" panose="05000000000000000000" pitchFamily="2" charset="2"/>
              <a:buChar char="q"/>
            </a:pP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Waktu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kerja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efektif</a:t>
            </a:r>
            <a:endParaRPr lang="en-US" dirty="0" smtClean="0">
              <a:latin typeface="Gudea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55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6415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Metode TUGAS PER TUGAS - 2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91294"/>
            <a:ext cx="10058400" cy="45809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Gudea" panose="02000000000000000000" pitchFamily="50" charset="0"/>
              </a:rPr>
              <a:t>URAIAN TUGAS</a:t>
            </a:r>
          </a:p>
          <a:p>
            <a:pPr marL="0" indent="0">
              <a:buNone/>
            </a:pPr>
            <a:r>
              <a:rPr lang="en-US" dirty="0" err="1" smtClean="0">
                <a:latin typeface="Gudea" panose="02000000000000000000" pitchFamily="50" charset="0"/>
              </a:rPr>
              <a:t>Uraian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tugas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pokok</a:t>
            </a:r>
            <a:r>
              <a:rPr lang="en-US" dirty="0" smtClean="0">
                <a:latin typeface="Gudea" panose="02000000000000000000" pitchFamily="50" charset="0"/>
              </a:rPr>
              <a:t> yang </a:t>
            </a:r>
            <a:r>
              <a:rPr lang="en-US" dirty="0" err="1" smtClean="0">
                <a:latin typeface="Gudea" panose="02000000000000000000" pitchFamily="50" charset="0"/>
              </a:rPr>
              <a:t>mencerminkan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apa</a:t>
            </a:r>
            <a:r>
              <a:rPr lang="en-US" dirty="0" smtClean="0">
                <a:latin typeface="Gudea" panose="02000000000000000000" pitchFamily="50" charset="0"/>
              </a:rPr>
              <a:t> yang </a:t>
            </a:r>
            <a:r>
              <a:rPr lang="en-US" dirty="0" err="1" smtClean="0">
                <a:latin typeface="Gudea" panose="02000000000000000000" pitchFamily="50" charset="0"/>
              </a:rPr>
              <a:t>dikerjakan</a:t>
            </a:r>
            <a:r>
              <a:rPr lang="en-US" dirty="0" smtClean="0">
                <a:latin typeface="Gudea" panose="02000000000000000000" pitchFamily="50" charset="0"/>
              </a:rPr>
              <a:t> (what), </a:t>
            </a:r>
            <a:r>
              <a:rPr lang="en-US" dirty="0" err="1" smtClean="0">
                <a:latin typeface="Gudea" panose="02000000000000000000" pitchFamily="50" charset="0"/>
              </a:rPr>
              <a:t>bagaimana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cara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mengerjakan</a:t>
            </a:r>
            <a:r>
              <a:rPr lang="en-US" dirty="0" smtClean="0">
                <a:latin typeface="Gudea" panose="02000000000000000000" pitchFamily="50" charset="0"/>
              </a:rPr>
              <a:t> (how) </a:t>
            </a:r>
            <a:r>
              <a:rPr lang="en-US" dirty="0" err="1" smtClean="0">
                <a:latin typeface="Gudea" panose="02000000000000000000" pitchFamily="50" charset="0"/>
              </a:rPr>
              <a:t>dan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mengapa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dikerjakan</a:t>
            </a:r>
            <a:r>
              <a:rPr lang="en-US" dirty="0" smtClean="0">
                <a:latin typeface="Gudea" panose="02000000000000000000" pitchFamily="50" charset="0"/>
              </a:rPr>
              <a:t> (why)</a:t>
            </a:r>
          </a:p>
          <a:p>
            <a:pPr marL="0" indent="0">
              <a:buNone/>
            </a:pPr>
            <a:endParaRPr lang="en-US" dirty="0">
              <a:latin typeface="Gudea" panose="02000000000000000000" pitchFamily="50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Gudea" panose="02000000000000000000" pitchFamily="50" charset="0"/>
              </a:rPr>
              <a:t>WAKTU PENYELESAIAN RATA-RATA</a:t>
            </a:r>
          </a:p>
          <a:p>
            <a:pPr marL="0" indent="0">
              <a:buNone/>
            </a:pPr>
            <a:r>
              <a:rPr lang="en-US" dirty="0" err="1" smtClean="0">
                <a:latin typeface="Gudea" panose="02000000000000000000" pitchFamily="50" charset="0"/>
              </a:rPr>
              <a:t>Waktu</a:t>
            </a:r>
            <a:r>
              <a:rPr lang="en-US" dirty="0" smtClean="0">
                <a:latin typeface="Gudea" panose="02000000000000000000" pitchFamily="50" charset="0"/>
              </a:rPr>
              <a:t> rata-rata yang </a:t>
            </a:r>
            <a:r>
              <a:rPr lang="en-US" dirty="0" err="1" smtClean="0">
                <a:latin typeface="Gudea" panose="02000000000000000000" pitchFamily="50" charset="0"/>
              </a:rPr>
              <a:t>diukur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dari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satuan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waktu</a:t>
            </a:r>
            <a:r>
              <a:rPr lang="en-US" dirty="0" smtClean="0">
                <a:latin typeface="Gudea" panose="02000000000000000000" pitchFamily="50" charset="0"/>
              </a:rPr>
              <a:t> yang </a:t>
            </a:r>
            <a:r>
              <a:rPr lang="en-US" dirty="0" err="1" smtClean="0">
                <a:latin typeface="Gudea" panose="02000000000000000000" pitchFamily="50" charset="0"/>
              </a:rPr>
              <a:t>digunakan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menyelesaikan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suatu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tugas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jabatan</a:t>
            </a:r>
            <a:r>
              <a:rPr lang="en-US" dirty="0" smtClean="0">
                <a:latin typeface="Gudea" panose="02000000000000000000" pitchFamily="50" charset="0"/>
              </a:rPr>
              <a:t> yang </a:t>
            </a:r>
            <a:r>
              <a:rPr lang="en-US" dirty="0" err="1" smtClean="0">
                <a:latin typeface="Gudea" panose="02000000000000000000" pitchFamily="50" charset="0"/>
              </a:rPr>
              <a:t>dipengaruhi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beberapa</a:t>
            </a:r>
            <a:r>
              <a:rPr lang="en-US" dirty="0" smtClean="0">
                <a:latin typeface="Gudea" panose="02000000000000000000" pitchFamily="50" charset="0"/>
              </a:rPr>
              <a:t> factor, </a:t>
            </a:r>
            <a:r>
              <a:rPr lang="en-US" dirty="0" err="1" smtClean="0">
                <a:latin typeface="Gudea" panose="02000000000000000000" pitchFamily="50" charset="0"/>
              </a:rPr>
              <a:t>antara</a:t>
            </a:r>
            <a:r>
              <a:rPr lang="en-US" dirty="0" smtClean="0">
                <a:latin typeface="Gudea" panose="02000000000000000000" pitchFamily="50" charset="0"/>
              </a:rPr>
              <a:t> lain: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err="1" smtClean="0">
                <a:latin typeface="Gudea" panose="02000000000000000000" pitchFamily="50" charset="0"/>
              </a:rPr>
              <a:t>Perangkat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kerja</a:t>
            </a:r>
            <a:endParaRPr lang="en-US" dirty="0" smtClean="0">
              <a:latin typeface="Gudea" panose="02000000000000000000" pitchFamily="50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err="1" smtClean="0">
                <a:latin typeface="Gudea" panose="02000000000000000000" pitchFamily="50" charset="0"/>
              </a:rPr>
              <a:t>Kondisi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lingkungan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kerja</a:t>
            </a:r>
            <a:endParaRPr lang="en-US" dirty="0" smtClean="0">
              <a:latin typeface="Gudea" panose="02000000000000000000" pitchFamily="50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err="1" smtClean="0">
                <a:latin typeface="Gudea" panose="02000000000000000000" pitchFamily="50" charset="0"/>
              </a:rPr>
              <a:t>Prosedur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kerja</a:t>
            </a:r>
            <a:endParaRPr lang="en-US" dirty="0" smtClean="0">
              <a:latin typeface="Gudea" panose="02000000000000000000" pitchFamily="50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err="1" smtClean="0">
                <a:latin typeface="Gudea" panose="02000000000000000000" pitchFamily="50" charset="0"/>
              </a:rPr>
              <a:t>Kompetensi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pemegang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jabatan</a:t>
            </a:r>
            <a:endParaRPr lang="en-US" dirty="0">
              <a:latin typeface="Gudea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59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748" y="457200"/>
            <a:ext cx="2857500" cy="160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Clr>
                <a:schemeClr val="accent2">
                  <a:lumMod val="50000"/>
                </a:schemeClr>
              </a:buClr>
              <a:buAutoNum type="arabicPeriod"/>
            </a:pPr>
            <a:r>
              <a:rPr lang="en-US" dirty="0" err="1" smtClean="0"/>
              <a:t>Undang-undang</a:t>
            </a:r>
            <a:r>
              <a:rPr lang="en-US" dirty="0" smtClean="0"/>
              <a:t> No. 5 </a:t>
            </a:r>
            <a:r>
              <a:rPr lang="en-US" dirty="0" err="1" smtClean="0"/>
              <a:t>Tahun</a:t>
            </a:r>
            <a:r>
              <a:rPr lang="en-US" dirty="0" smtClean="0"/>
              <a:t> 2014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Aparatur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 Negara, </a:t>
            </a:r>
            <a:r>
              <a:rPr lang="en-US" dirty="0" err="1" smtClean="0"/>
              <a:t>pasal</a:t>
            </a:r>
            <a:r>
              <a:rPr lang="en-US" dirty="0" smtClean="0"/>
              <a:t> 56 </a:t>
            </a:r>
            <a:r>
              <a:rPr lang="en-US" dirty="0" err="1" smtClean="0"/>
              <a:t>ayat</a:t>
            </a:r>
            <a:r>
              <a:rPr lang="en-US" dirty="0" smtClean="0"/>
              <a:t> (1) “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PNS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”.</a:t>
            </a:r>
          </a:p>
          <a:p>
            <a:pPr marL="457200" indent="-457200" algn="just">
              <a:buClr>
                <a:schemeClr val="accent2">
                  <a:lumMod val="50000"/>
                </a:schemeClr>
              </a:buClr>
              <a:buAutoNum type="arabicPeriod"/>
            </a:pPr>
            <a:r>
              <a:rPr lang="en-US" dirty="0" smtClean="0"/>
              <a:t>KEPMENPAN </a:t>
            </a:r>
            <a:r>
              <a:rPr lang="en-US" dirty="0" err="1" smtClean="0"/>
              <a:t>Nomor</a:t>
            </a:r>
            <a:r>
              <a:rPr lang="en-US" dirty="0" smtClean="0"/>
              <a:t>. KEP/75/M.PAN/2004:</a:t>
            </a:r>
          </a:p>
          <a:p>
            <a:pPr marL="452438" indent="0" algn="just">
              <a:buClr>
                <a:schemeClr val="accent2">
                  <a:lumMod val="50000"/>
                </a:schemeClr>
              </a:buClr>
              <a:buNone/>
            </a:pPr>
            <a:r>
              <a:rPr lang="en-US" dirty="0" smtClean="0"/>
              <a:t>Beban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target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target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marL="457200" indent="-457200" algn="just">
              <a:buClr>
                <a:schemeClr val="accent2">
                  <a:lumMod val="50000"/>
                </a:schemeClr>
              </a:buClr>
              <a:buFont typeface="+mj-lt"/>
              <a:buAutoNum type="arabicPeriod" startAt="3"/>
            </a:pPr>
            <a:r>
              <a:rPr lang="en-US" dirty="0" smtClean="0"/>
              <a:t>PERKA BKN </a:t>
            </a:r>
            <a:r>
              <a:rPr lang="en-US" dirty="0" err="1" smtClean="0"/>
              <a:t>Nomor</a:t>
            </a:r>
            <a:r>
              <a:rPr lang="en-US" dirty="0" smtClean="0"/>
              <a:t> 19 </a:t>
            </a:r>
            <a:r>
              <a:rPr lang="en-US" dirty="0" err="1" smtClean="0"/>
              <a:t>Tahun</a:t>
            </a:r>
            <a:r>
              <a:rPr lang="en-US" dirty="0" smtClean="0"/>
              <a:t> 2011</a:t>
            </a:r>
          </a:p>
          <a:p>
            <a:pPr marL="452438" indent="0" algn="just">
              <a:buClr>
                <a:schemeClr val="accent2">
                  <a:lumMod val="50000"/>
                </a:schemeClr>
              </a:buClr>
              <a:buNone/>
            </a:pPr>
            <a:r>
              <a:rPr lang="en-US" dirty="0" smtClean="0"/>
              <a:t>Beban kerja ditetapkan berdasarkan tugas dan fungsi unit organisasi yang diuraikan menjadi rincian tugas yang diselesaikan pada jangka waktu tertentu.</a:t>
            </a:r>
          </a:p>
          <a:p>
            <a:pPr marL="457200" indent="-457200"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3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6415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Metode TUGAS PER TUGAS</a:t>
            </a:r>
            <a:r>
              <a:rPr lang="en-US" sz="3600" dirty="0"/>
              <a:t> </a:t>
            </a:r>
            <a:r>
              <a:rPr lang="en-US" sz="3600" dirty="0" smtClean="0"/>
              <a:t>- 3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328057"/>
            <a:ext cx="10058400" cy="48441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300" b="1" dirty="0" smtClean="0">
                <a:latin typeface="Gudea" panose="02000000000000000000" pitchFamily="50" charset="0"/>
              </a:rPr>
              <a:t>WAKTU KERJA EFEKTIF</a:t>
            </a:r>
          </a:p>
          <a:p>
            <a:pPr marL="0" indent="0">
              <a:buNone/>
            </a:pPr>
            <a:r>
              <a:rPr lang="en-US" b="1" u="sng" dirty="0" smtClean="0">
                <a:latin typeface="Gudea" panose="02000000000000000000" pitchFamily="50" charset="0"/>
              </a:rPr>
              <a:t>KEPPRES No. 68 </a:t>
            </a:r>
            <a:r>
              <a:rPr lang="en-US" b="1" u="sng" dirty="0" err="1" smtClean="0">
                <a:latin typeface="Gudea" panose="02000000000000000000" pitchFamily="50" charset="0"/>
              </a:rPr>
              <a:t>Tahun</a:t>
            </a:r>
            <a:r>
              <a:rPr lang="en-US" b="1" u="sng" dirty="0" smtClean="0">
                <a:latin typeface="Gudea" panose="02000000000000000000" pitchFamily="50" charset="0"/>
              </a:rPr>
              <a:t> 1995</a:t>
            </a:r>
          </a:p>
          <a:p>
            <a:pPr marL="0" indent="0">
              <a:buNone/>
            </a:pPr>
            <a:r>
              <a:rPr lang="en-US" dirty="0" smtClean="0">
                <a:latin typeface="Gudea" panose="02000000000000000000" pitchFamily="50" charset="0"/>
              </a:rPr>
              <a:t>Hari </a:t>
            </a:r>
            <a:r>
              <a:rPr lang="en-US" dirty="0" err="1" smtClean="0">
                <a:latin typeface="Gudea" panose="02000000000000000000" pitchFamily="50" charset="0"/>
              </a:rPr>
              <a:t>kerja</a:t>
            </a:r>
            <a:r>
              <a:rPr lang="en-US" dirty="0" smtClean="0">
                <a:latin typeface="Gudea" panose="02000000000000000000" pitchFamily="50" charset="0"/>
              </a:rPr>
              <a:t>/</a:t>
            </a:r>
            <a:r>
              <a:rPr lang="en-US" dirty="0" err="1" smtClean="0">
                <a:latin typeface="Gudea" panose="02000000000000000000" pitchFamily="50" charset="0"/>
              </a:rPr>
              <a:t>minggu</a:t>
            </a:r>
            <a:r>
              <a:rPr lang="en-US" dirty="0">
                <a:latin typeface="Gudea" panose="02000000000000000000" pitchFamily="50" charset="0"/>
              </a:rPr>
              <a:t>	</a:t>
            </a:r>
            <a:r>
              <a:rPr lang="en-US" dirty="0" smtClean="0">
                <a:latin typeface="Gudea" panose="02000000000000000000" pitchFamily="50" charset="0"/>
              </a:rPr>
              <a:t>	= 37,5 jam </a:t>
            </a:r>
          </a:p>
          <a:p>
            <a:pPr marL="0" indent="0">
              <a:buNone/>
            </a:pPr>
            <a:r>
              <a:rPr lang="en-US" dirty="0" smtClean="0">
                <a:latin typeface="Gudea" panose="02000000000000000000" pitchFamily="50" charset="0"/>
              </a:rPr>
              <a:t>Satu minggu		=  5 hari</a:t>
            </a:r>
          </a:p>
          <a:p>
            <a:pPr marL="0" indent="0">
              <a:buNone/>
            </a:pPr>
            <a:r>
              <a:rPr lang="en-US" dirty="0" smtClean="0">
                <a:latin typeface="Gudea" panose="02000000000000000000" pitchFamily="50" charset="0"/>
              </a:rPr>
              <a:t>Maka 1 hari jam kerja</a:t>
            </a:r>
            <a:r>
              <a:rPr lang="en-US" dirty="0">
                <a:latin typeface="Gudea" panose="02000000000000000000" pitchFamily="50" charset="0"/>
              </a:rPr>
              <a:t>	</a:t>
            </a:r>
            <a:r>
              <a:rPr lang="en-US" dirty="0" smtClean="0">
                <a:latin typeface="Gudea" panose="02000000000000000000" pitchFamily="50" charset="0"/>
              </a:rPr>
              <a:t>= 37,5 jam/5 hari   =  7,5 jam/hari</a:t>
            </a:r>
          </a:p>
          <a:p>
            <a:pPr marL="0" indent="0">
              <a:buNone/>
            </a:pPr>
            <a:endParaRPr lang="en-US" dirty="0" smtClean="0">
              <a:latin typeface="Gudea" panose="02000000000000000000" pitchFamily="50" charset="0"/>
            </a:endParaRPr>
          </a:p>
          <a:p>
            <a:pPr marL="0" indent="0">
              <a:buNone/>
            </a:pPr>
            <a:r>
              <a:rPr lang="en-US" b="1" u="sng" dirty="0" smtClean="0">
                <a:latin typeface="Gudea" panose="02000000000000000000" pitchFamily="50" charset="0"/>
              </a:rPr>
              <a:t>PERKA BKN No. 19 </a:t>
            </a:r>
            <a:r>
              <a:rPr lang="en-US" b="1" u="sng" dirty="0" err="1" smtClean="0">
                <a:latin typeface="Gudea" panose="02000000000000000000" pitchFamily="50" charset="0"/>
              </a:rPr>
              <a:t>Tahun</a:t>
            </a:r>
            <a:r>
              <a:rPr lang="en-US" b="1" u="sng" dirty="0" smtClean="0">
                <a:latin typeface="Gudea" panose="02000000000000000000" pitchFamily="50" charset="0"/>
              </a:rPr>
              <a:t> 2011 </a:t>
            </a:r>
          </a:p>
          <a:p>
            <a:pPr marL="0" indent="0">
              <a:buNone/>
            </a:pPr>
            <a:r>
              <a:rPr lang="en-US" dirty="0">
                <a:latin typeface="Gudea" panose="02000000000000000000" pitchFamily="50" charset="0"/>
              </a:rPr>
              <a:t>Jam </a:t>
            </a:r>
            <a:r>
              <a:rPr lang="en-US" dirty="0" err="1">
                <a:latin typeface="Gudea" panose="02000000000000000000" pitchFamily="50" charset="0"/>
              </a:rPr>
              <a:t>kerja</a:t>
            </a: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err="1">
                <a:latin typeface="Gudea" panose="02000000000000000000" pitchFamily="50" charset="0"/>
              </a:rPr>
              <a:t>efektif</a:t>
            </a: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smtClean="0">
                <a:latin typeface="Gudea" panose="02000000000000000000" pitchFamily="50" charset="0"/>
              </a:rPr>
              <a:t>/</a:t>
            </a:r>
            <a:r>
              <a:rPr lang="en-US" dirty="0" err="1" smtClean="0">
                <a:latin typeface="Gudea" panose="02000000000000000000" pitchFamily="50" charset="0"/>
              </a:rPr>
              <a:t>hari</a:t>
            </a:r>
            <a:r>
              <a:rPr lang="en-US" dirty="0">
                <a:latin typeface="Gudea" panose="02000000000000000000" pitchFamily="50" charset="0"/>
              </a:rPr>
              <a:t>	</a:t>
            </a:r>
            <a:r>
              <a:rPr lang="en-US" dirty="0" smtClean="0">
                <a:latin typeface="Gudea" panose="02000000000000000000" pitchFamily="50" charset="0"/>
              </a:rPr>
              <a:t>	:  </a:t>
            </a:r>
            <a:r>
              <a:rPr lang="en-US" dirty="0">
                <a:latin typeface="Gudea" panose="02000000000000000000" pitchFamily="50" charset="0"/>
              </a:rPr>
              <a:t>1 x 300 </a:t>
            </a:r>
            <a:r>
              <a:rPr lang="en-US" dirty="0" err="1">
                <a:latin typeface="Gudea" panose="02000000000000000000" pitchFamily="50" charset="0"/>
              </a:rPr>
              <a:t>menit</a:t>
            </a:r>
            <a:r>
              <a:rPr lang="en-US" dirty="0">
                <a:latin typeface="Gudea" panose="02000000000000000000" pitchFamily="50" charset="0"/>
              </a:rPr>
              <a:t> = 300 </a:t>
            </a:r>
            <a:r>
              <a:rPr lang="en-US" dirty="0" err="1">
                <a:latin typeface="Gudea" panose="02000000000000000000" pitchFamily="50" charset="0"/>
              </a:rPr>
              <a:t>menit</a:t>
            </a:r>
            <a:endParaRPr lang="en-US" dirty="0">
              <a:latin typeface="Gudea" panose="02000000000000000000" pitchFamily="50" charset="0"/>
            </a:endParaRPr>
          </a:p>
          <a:p>
            <a:pPr marL="0" indent="0">
              <a:buNone/>
            </a:pPr>
            <a:r>
              <a:rPr lang="en-US" dirty="0">
                <a:latin typeface="Gudea" panose="02000000000000000000" pitchFamily="50" charset="0"/>
              </a:rPr>
              <a:t>Jam kerja efektif </a:t>
            </a:r>
            <a:r>
              <a:rPr lang="en-US" dirty="0" smtClean="0">
                <a:latin typeface="Gudea" panose="02000000000000000000" pitchFamily="50" charset="0"/>
              </a:rPr>
              <a:t>/</a:t>
            </a:r>
            <a:r>
              <a:rPr lang="en-US" dirty="0">
                <a:latin typeface="Gudea" panose="02000000000000000000" pitchFamily="50" charset="0"/>
              </a:rPr>
              <a:t>minggu	</a:t>
            </a:r>
            <a:r>
              <a:rPr lang="en-US" dirty="0" smtClean="0">
                <a:latin typeface="Gudea" panose="02000000000000000000" pitchFamily="50" charset="0"/>
              </a:rPr>
              <a:t>:  </a:t>
            </a:r>
            <a:r>
              <a:rPr lang="en-US" dirty="0">
                <a:latin typeface="Gudea" panose="02000000000000000000" pitchFamily="50" charset="0"/>
              </a:rPr>
              <a:t>5 x 300 menit = 1.500 menit</a:t>
            </a:r>
          </a:p>
          <a:p>
            <a:pPr marL="0" indent="0">
              <a:buNone/>
            </a:pPr>
            <a:r>
              <a:rPr lang="en-US" dirty="0">
                <a:latin typeface="Gudea" panose="02000000000000000000" pitchFamily="50" charset="0"/>
              </a:rPr>
              <a:t>Jam kerja efektif </a:t>
            </a:r>
            <a:r>
              <a:rPr lang="en-US" dirty="0" smtClean="0">
                <a:latin typeface="Gudea" panose="02000000000000000000" pitchFamily="50" charset="0"/>
              </a:rPr>
              <a:t>/</a:t>
            </a:r>
            <a:r>
              <a:rPr lang="en-US" dirty="0">
                <a:latin typeface="Gudea" panose="02000000000000000000" pitchFamily="50" charset="0"/>
              </a:rPr>
              <a:t>bulan	</a:t>
            </a:r>
            <a:r>
              <a:rPr lang="en-US" dirty="0" smtClean="0">
                <a:latin typeface="Gudea" panose="02000000000000000000" pitchFamily="50" charset="0"/>
              </a:rPr>
              <a:t>:  </a:t>
            </a:r>
            <a:r>
              <a:rPr lang="en-US" dirty="0">
                <a:latin typeface="Gudea" panose="02000000000000000000" pitchFamily="50" charset="0"/>
              </a:rPr>
              <a:t>20 x 300 menit = 6.000 menit</a:t>
            </a:r>
          </a:p>
          <a:p>
            <a:pPr marL="0" indent="0">
              <a:buNone/>
            </a:pPr>
            <a:r>
              <a:rPr lang="en-US" dirty="0">
                <a:latin typeface="Gudea" panose="02000000000000000000" pitchFamily="50" charset="0"/>
              </a:rPr>
              <a:t>Jam kerja efektif </a:t>
            </a:r>
            <a:r>
              <a:rPr lang="en-US" dirty="0" smtClean="0">
                <a:latin typeface="Gudea" panose="02000000000000000000" pitchFamily="50" charset="0"/>
              </a:rPr>
              <a:t>/</a:t>
            </a:r>
            <a:r>
              <a:rPr lang="en-US" dirty="0">
                <a:latin typeface="Gudea" panose="02000000000000000000" pitchFamily="50" charset="0"/>
              </a:rPr>
              <a:t>tahun	</a:t>
            </a:r>
            <a:r>
              <a:rPr lang="en-US" dirty="0" smtClean="0">
                <a:latin typeface="Gudea" panose="02000000000000000000" pitchFamily="50" charset="0"/>
              </a:rPr>
              <a:t>:  </a:t>
            </a:r>
            <a:r>
              <a:rPr lang="en-US" dirty="0">
                <a:latin typeface="Gudea" panose="02000000000000000000" pitchFamily="50" charset="0"/>
              </a:rPr>
              <a:t>240 x 300 menit = 72.000 menit</a:t>
            </a:r>
          </a:p>
          <a:p>
            <a:pPr marL="0" indent="0">
              <a:buNone/>
            </a:pPr>
            <a:endParaRPr lang="en-US" dirty="0" smtClean="0">
              <a:latin typeface="Gudea" panose="02000000000000000000" pitchFamily="50" charset="0"/>
            </a:endParaRPr>
          </a:p>
          <a:p>
            <a:pPr marL="0" indent="0">
              <a:buNone/>
            </a:pPr>
            <a:r>
              <a:rPr lang="en-US" dirty="0" smtClean="0">
                <a:latin typeface="Gudea" panose="02000000000000000000" pitchFamily="50" charset="0"/>
              </a:rPr>
              <a:t>Jam </a:t>
            </a:r>
            <a:r>
              <a:rPr lang="en-US" dirty="0" err="1" smtClean="0">
                <a:latin typeface="Gudea" panose="02000000000000000000" pitchFamily="50" charset="0"/>
              </a:rPr>
              <a:t>kerja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efektif</a:t>
            </a:r>
            <a:r>
              <a:rPr lang="en-US" dirty="0" smtClean="0">
                <a:latin typeface="Gudea" panose="02000000000000000000" pitchFamily="50" charset="0"/>
              </a:rPr>
              <a:t> per </a:t>
            </a:r>
            <a:r>
              <a:rPr lang="en-US" dirty="0" err="1" smtClean="0">
                <a:latin typeface="Gudea" panose="02000000000000000000" pitchFamily="50" charset="0"/>
              </a:rPr>
              <a:t>hari</a:t>
            </a:r>
            <a:r>
              <a:rPr lang="en-US" dirty="0" smtClean="0">
                <a:latin typeface="Gudea" panose="02000000000000000000" pitchFamily="50" charset="0"/>
              </a:rPr>
              <a:t> = 300 </a:t>
            </a:r>
            <a:r>
              <a:rPr lang="en-US" dirty="0" err="1" smtClean="0">
                <a:latin typeface="Gudea" panose="02000000000000000000" pitchFamily="50" charset="0"/>
              </a:rPr>
              <a:t>menit</a:t>
            </a:r>
            <a:r>
              <a:rPr lang="en-US" dirty="0" smtClean="0">
                <a:latin typeface="Gudea" panose="02000000000000000000" pitchFamily="50" charset="0"/>
              </a:rPr>
              <a:t> = 5 jam</a:t>
            </a:r>
          </a:p>
          <a:p>
            <a:pPr marL="0" indent="0">
              <a:buNone/>
            </a:pPr>
            <a:r>
              <a:rPr lang="en-US" i="1" dirty="0" smtClean="0">
                <a:latin typeface="Gudea" panose="02000000000000000000" pitchFamily="50" charset="0"/>
              </a:rPr>
              <a:t>Allowance</a:t>
            </a:r>
            <a:r>
              <a:rPr lang="en-US" dirty="0" smtClean="0">
                <a:latin typeface="Gudea" panose="02000000000000000000" pitchFamily="50" charset="0"/>
              </a:rPr>
              <a:t> / </a:t>
            </a:r>
            <a:r>
              <a:rPr lang="en-US" dirty="0" err="1" smtClean="0">
                <a:latin typeface="Gudea" panose="02000000000000000000" pitchFamily="50" charset="0"/>
              </a:rPr>
              <a:t>Waktu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boros</a:t>
            </a:r>
            <a:r>
              <a:rPr lang="en-US" dirty="0" smtClean="0">
                <a:latin typeface="Gudea" panose="02000000000000000000" pitchFamily="50" charset="0"/>
              </a:rPr>
              <a:t> = ((7,5 jam – 5 jam)/7,5 jam) x  100% = 33,33%</a:t>
            </a:r>
          </a:p>
        </p:txBody>
      </p:sp>
    </p:spTree>
    <p:extLst>
      <p:ext uri="{BB962C8B-B14F-4D97-AF65-F5344CB8AC3E}">
        <p14:creationId xmlns:p14="http://schemas.microsoft.com/office/powerpoint/2010/main" val="356226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6415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Metode TUGAS PER TUGAS</a:t>
            </a:r>
            <a:r>
              <a:rPr lang="en-US" sz="3600" dirty="0"/>
              <a:t> </a:t>
            </a:r>
            <a:r>
              <a:rPr lang="en-US" sz="3600" dirty="0" smtClean="0"/>
              <a:t>- 4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91294"/>
            <a:ext cx="10058400" cy="4580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Gudea" panose="02000000000000000000" pitchFamily="50" charset="0"/>
              </a:rPr>
              <a:t>VOLUME/BEBAN KERJA</a:t>
            </a:r>
          </a:p>
          <a:p>
            <a:pPr marL="0" indent="0">
              <a:buNone/>
            </a:pPr>
            <a:r>
              <a:rPr lang="en-US" dirty="0" err="1" smtClean="0">
                <a:latin typeface="Gudea" panose="02000000000000000000" pitchFamily="50" charset="0"/>
              </a:rPr>
              <a:t>Jumlah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banyaknya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satuan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hasil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kerja</a:t>
            </a:r>
            <a:r>
              <a:rPr lang="en-US" dirty="0" smtClean="0">
                <a:latin typeface="Gudea" panose="02000000000000000000" pitchFamily="50" charset="0"/>
              </a:rPr>
              <a:t> yang </a:t>
            </a:r>
            <a:r>
              <a:rPr lang="en-US" dirty="0" err="1" smtClean="0">
                <a:latin typeface="Gudea" panose="02000000000000000000" pitchFamily="50" charset="0"/>
              </a:rPr>
              <a:t>harus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diselesaikan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dalam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waktu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kerja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efektif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harian</a:t>
            </a:r>
            <a:r>
              <a:rPr lang="en-US" dirty="0" smtClean="0">
                <a:latin typeface="Gudea" panose="02000000000000000000" pitchFamily="50" charset="0"/>
              </a:rPr>
              <a:t>, </a:t>
            </a:r>
            <a:r>
              <a:rPr lang="en-US" dirty="0" err="1" smtClean="0">
                <a:latin typeface="Gudea" panose="02000000000000000000" pitchFamily="50" charset="0"/>
              </a:rPr>
              <a:t>mingguan</a:t>
            </a:r>
            <a:r>
              <a:rPr lang="en-US" dirty="0" smtClean="0">
                <a:latin typeface="Gudea" panose="02000000000000000000" pitchFamily="50" charset="0"/>
              </a:rPr>
              <a:t>, </a:t>
            </a:r>
            <a:r>
              <a:rPr lang="en-US" dirty="0" err="1" smtClean="0">
                <a:latin typeface="Gudea" panose="02000000000000000000" pitchFamily="50" charset="0"/>
              </a:rPr>
              <a:t>bulanan</a:t>
            </a:r>
            <a:r>
              <a:rPr lang="en-US" dirty="0" smtClean="0">
                <a:latin typeface="Gudea" panose="02000000000000000000" pitchFamily="50" charset="0"/>
              </a:rPr>
              <a:t>, </a:t>
            </a:r>
            <a:r>
              <a:rPr lang="en-US" dirty="0" err="1" smtClean="0">
                <a:latin typeface="Gudea" panose="02000000000000000000" pitchFamily="50" charset="0"/>
              </a:rPr>
              <a:t>atau</a:t>
            </a:r>
            <a:r>
              <a:rPr lang="en-US" dirty="0" smtClean="0">
                <a:latin typeface="Gudea" panose="02000000000000000000" pitchFamily="50" charset="0"/>
              </a:rPr>
              <a:t> </a:t>
            </a:r>
            <a:r>
              <a:rPr lang="en-US" dirty="0" err="1" smtClean="0">
                <a:latin typeface="Gudea" panose="02000000000000000000" pitchFamily="50" charset="0"/>
              </a:rPr>
              <a:t>tahunan</a:t>
            </a:r>
            <a:r>
              <a:rPr lang="en-US" dirty="0" smtClean="0">
                <a:latin typeface="Gudea" panose="02000000000000000000" pitchFamily="50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Gudea" panose="02000000000000000000" pitchFamily="50" charset="0"/>
            </a:endParaRPr>
          </a:p>
          <a:p>
            <a:pPr marL="0" indent="0">
              <a:buNone/>
            </a:pPr>
            <a:r>
              <a:rPr lang="en-US" dirty="0">
                <a:latin typeface="Gudea" panose="02000000000000000000" pitchFamily="50" charset="0"/>
              </a:rPr>
              <a:t> </a:t>
            </a:r>
            <a:r>
              <a:rPr lang="en-US" dirty="0" smtClean="0">
                <a:latin typeface="Gudea" panose="02000000000000000000" pitchFamily="50" charset="0"/>
              </a:rPr>
              <a:t>                            </a:t>
            </a:r>
            <a:endParaRPr lang="en-US" dirty="0">
              <a:latin typeface="Gudea" panose="02000000000000000000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22026" y="2800155"/>
            <a:ext cx="5726196" cy="110799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>
                <a:latin typeface="Gudea" panose="02000000000000000000" pitchFamily="50" charset="0"/>
              </a:rPr>
              <a:t>Waktu</a:t>
            </a:r>
            <a:r>
              <a:rPr lang="en-US" sz="2200" dirty="0" smtClean="0">
                <a:latin typeface="Gudea" panose="02000000000000000000" pitchFamily="50" charset="0"/>
              </a:rPr>
              <a:t> </a:t>
            </a:r>
            <a:r>
              <a:rPr lang="en-US" sz="2200" dirty="0" err="1" smtClean="0">
                <a:latin typeface="Gudea" panose="02000000000000000000" pitchFamily="50" charset="0"/>
              </a:rPr>
              <a:t>Penyelesaian</a:t>
            </a:r>
            <a:r>
              <a:rPr lang="en-US" sz="2200" dirty="0" smtClean="0">
                <a:latin typeface="Gudea" panose="02000000000000000000" pitchFamily="50" charset="0"/>
              </a:rPr>
              <a:t> Rata-rata  x Beban </a:t>
            </a:r>
            <a:r>
              <a:rPr lang="en-US" sz="2200" dirty="0" err="1" smtClean="0">
                <a:latin typeface="Gudea" panose="02000000000000000000" pitchFamily="50" charset="0"/>
              </a:rPr>
              <a:t>Kerja</a:t>
            </a:r>
            <a:r>
              <a:rPr lang="en-US" sz="2200" dirty="0" smtClean="0">
                <a:latin typeface="Gudea" panose="02000000000000000000" pitchFamily="50" charset="0"/>
              </a:rPr>
              <a:t>                                                       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Gudea" panose="02000000000000000000" pitchFamily="50" charset="0"/>
              </a:rPr>
              <a:t>                      </a:t>
            </a:r>
            <a:r>
              <a:rPr lang="en-US" sz="2200" dirty="0" err="1" smtClean="0">
                <a:latin typeface="Gudea" panose="02000000000000000000" pitchFamily="50" charset="0"/>
              </a:rPr>
              <a:t>Waktu</a:t>
            </a:r>
            <a:r>
              <a:rPr lang="en-US" sz="2200" dirty="0" smtClean="0">
                <a:latin typeface="Gudea" panose="02000000000000000000" pitchFamily="50" charset="0"/>
              </a:rPr>
              <a:t> </a:t>
            </a:r>
            <a:r>
              <a:rPr lang="en-US" sz="2200" dirty="0" err="1" smtClean="0">
                <a:latin typeface="Gudea" panose="02000000000000000000" pitchFamily="50" charset="0"/>
              </a:rPr>
              <a:t>Kerja</a:t>
            </a:r>
            <a:r>
              <a:rPr lang="en-US" sz="2200" dirty="0" smtClean="0">
                <a:latin typeface="Gudea" panose="02000000000000000000" pitchFamily="50" charset="0"/>
              </a:rPr>
              <a:t> </a:t>
            </a:r>
            <a:r>
              <a:rPr lang="en-US" sz="2200" dirty="0" err="1" smtClean="0">
                <a:latin typeface="Gudea" panose="02000000000000000000" pitchFamily="50" charset="0"/>
              </a:rPr>
              <a:t>Efektif</a:t>
            </a:r>
            <a:r>
              <a:rPr lang="en-US" sz="2200" dirty="0" smtClean="0">
                <a:latin typeface="Gudea" panose="02000000000000000000" pitchFamily="50" charset="0"/>
              </a:rPr>
              <a:t> </a:t>
            </a:r>
            <a:endParaRPr lang="en-US" sz="2200" dirty="0">
              <a:latin typeface="Gudea" panose="02000000000000000000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9847" y="3157364"/>
            <a:ext cx="4642183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udea" panose="02000000000000000000" pitchFamily="50" charset="0"/>
              </a:rPr>
              <a:t>JUMLAH KEBUTUHAN PER JABATAN  =</a:t>
            </a:r>
            <a:endParaRPr lang="en-US" sz="2000" dirty="0">
              <a:latin typeface="Gudea" panose="02000000000000000000" pitchFamily="50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264145" y="3389530"/>
            <a:ext cx="5460275" cy="0"/>
          </a:xfrm>
          <a:prstGeom prst="line">
            <a:avLst/>
          </a:prstGeom>
          <a:ln w="2222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4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45180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ABK</a:t>
            </a:r>
            <a:br>
              <a:rPr lang="en-US" dirty="0" smtClean="0"/>
            </a:b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369054"/>
              </p:ext>
            </p:extLst>
          </p:nvPr>
        </p:nvGraphicFramePr>
        <p:xfrm>
          <a:off x="1069975" y="2322837"/>
          <a:ext cx="10058397" cy="4059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356">
                  <a:extLst>
                    <a:ext uri="{9D8B030D-6E8A-4147-A177-3AD203B41FA5}">
                      <a16:colId xmlns="" xmlns:a16="http://schemas.microsoft.com/office/drawing/2014/main" val="3772302019"/>
                    </a:ext>
                  </a:extLst>
                </a:gridCol>
                <a:gridCol w="2351775">
                  <a:extLst>
                    <a:ext uri="{9D8B030D-6E8A-4147-A177-3AD203B41FA5}">
                      <a16:colId xmlns="" xmlns:a16="http://schemas.microsoft.com/office/drawing/2014/main" val="21650570"/>
                    </a:ext>
                  </a:extLst>
                </a:gridCol>
                <a:gridCol w="1033154">
                  <a:extLst>
                    <a:ext uri="{9D8B030D-6E8A-4147-A177-3AD203B41FA5}">
                      <a16:colId xmlns="" xmlns:a16="http://schemas.microsoft.com/office/drawing/2014/main" val="1960277371"/>
                    </a:ext>
                  </a:extLst>
                </a:gridCol>
                <a:gridCol w="1389413">
                  <a:extLst>
                    <a:ext uri="{9D8B030D-6E8A-4147-A177-3AD203B41FA5}">
                      <a16:colId xmlns="" xmlns:a16="http://schemas.microsoft.com/office/drawing/2014/main" val="1652920492"/>
                    </a:ext>
                  </a:extLst>
                </a:gridCol>
                <a:gridCol w="1306285">
                  <a:extLst>
                    <a:ext uri="{9D8B030D-6E8A-4147-A177-3AD203B41FA5}">
                      <a16:colId xmlns="" xmlns:a16="http://schemas.microsoft.com/office/drawing/2014/main" val="3329921475"/>
                    </a:ext>
                  </a:extLst>
                </a:gridCol>
                <a:gridCol w="1199408">
                  <a:extLst>
                    <a:ext uri="{9D8B030D-6E8A-4147-A177-3AD203B41FA5}">
                      <a16:colId xmlns="" xmlns:a16="http://schemas.microsoft.com/office/drawing/2014/main" val="1126790493"/>
                    </a:ext>
                  </a:extLst>
                </a:gridCol>
                <a:gridCol w="1543792">
                  <a:extLst>
                    <a:ext uri="{9D8B030D-6E8A-4147-A177-3AD203B41FA5}">
                      <a16:colId xmlns="" xmlns:a16="http://schemas.microsoft.com/office/drawing/2014/main" val="1489581427"/>
                    </a:ext>
                  </a:extLst>
                </a:gridCol>
                <a:gridCol w="761214">
                  <a:extLst>
                    <a:ext uri="{9D8B030D-6E8A-4147-A177-3AD203B41FA5}">
                      <a16:colId xmlns="" xmlns:a16="http://schemas.microsoft.com/office/drawing/2014/main" val="2368773319"/>
                    </a:ext>
                  </a:extLst>
                </a:gridCol>
              </a:tblGrid>
              <a:tr h="7925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Gudea" panose="02000000000000000000" pitchFamily="50" charset="0"/>
                        </a:rPr>
                        <a:t>No.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Gudea" panose="02000000000000000000" pitchFamily="50" charset="0"/>
                        </a:rPr>
                        <a:t>Uraian</a:t>
                      </a:r>
                      <a:r>
                        <a:rPr lang="en-US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Gudea" panose="02000000000000000000" pitchFamily="50" charset="0"/>
                        </a:rPr>
                        <a:t>Tugas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Gudea" panose="02000000000000000000" pitchFamily="50" charset="0"/>
                        </a:rPr>
                        <a:t>Satuan</a:t>
                      </a:r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Gudea" panose="02000000000000000000" pitchFamily="50" charset="0"/>
                        </a:rPr>
                        <a:t>Hasil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Gudea" panose="02000000000000000000" pitchFamily="50" charset="0"/>
                        </a:rPr>
                        <a:t>Waktu</a:t>
                      </a:r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Gudea" panose="02000000000000000000" pitchFamily="50" charset="0"/>
                        </a:rPr>
                        <a:t>Penyelesaian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Gudea" panose="02000000000000000000" pitchFamily="50" charset="0"/>
                        </a:rPr>
                        <a:t>Beban</a:t>
                      </a:r>
                      <a:r>
                        <a:rPr lang="en-US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Gudea" panose="02000000000000000000" pitchFamily="50" charset="0"/>
                        </a:rPr>
                        <a:t> Kerja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Gudea" panose="02000000000000000000" pitchFamily="50" charset="0"/>
                        </a:rPr>
                        <a:t>Waktu Kerja Efektif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Gudea" panose="02000000000000000000" pitchFamily="50" charset="0"/>
                        </a:rPr>
                        <a:t>FTE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Gudea" panose="02000000000000000000" pitchFamily="50" charset="0"/>
                        </a:rPr>
                        <a:t>Ket</a:t>
                      </a:r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Gudea" panose="02000000000000000000" pitchFamily="50" charset="0"/>
                        </a:rPr>
                        <a:t>.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7520874"/>
                  </a:ext>
                </a:extLst>
              </a:tr>
              <a:tr h="6474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udea" panose="02000000000000000000" pitchFamily="50" charset="0"/>
                        </a:rPr>
                        <a:t>1</a:t>
                      </a:r>
                      <a:endParaRPr lang="en-US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10308042"/>
                  </a:ext>
                </a:extLst>
              </a:tr>
              <a:tr h="6474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udea" panose="02000000000000000000" pitchFamily="50" charset="0"/>
                        </a:rPr>
                        <a:t>2</a:t>
                      </a:r>
                      <a:endParaRPr lang="en-US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5135527"/>
                  </a:ext>
                </a:extLst>
              </a:tr>
              <a:tr h="6474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udea" panose="02000000000000000000" pitchFamily="50" charset="0"/>
                        </a:rPr>
                        <a:t>3</a:t>
                      </a:r>
                      <a:endParaRPr lang="en-US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2255522"/>
                  </a:ext>
                </a:extLst>
              </a:tr>
              <a:tr h="6474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udea" panose="02000000000000000000" pitchFamily="50" charset="0"/>
                        </a:rPr>
                        <a:t>4</a:t>
                      </a:r>
                      <a:endParaRPr lang="en-US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6646786"/>
                  </a:ext>
                </a:extLst>
              </a:tr>
              <a:tr h="6474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udea" panose="02000000000000000000" pitchFamily="50" charset="0"/>
                        </a:rPr>
                        <a:t>5</a:t>
                      </a:r>
                      <a:endParaRPr lang="en-US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12657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86153"/>
              </p:ext>
            </p:extLst>
          </p:nvPr>
        </p:nvGraphicFramePr>
        <p:xfrm>
          <a:off x="1069848" y="1066079"/>
          <a:ext cx="2255243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778">
                  <a:extLst>
                    <a:ext uri="{9D8B030D-6E8A-4147-A177-3AD203B41FA5}">
                      <a16:colId xmlns="" xmlns:a16="http://schemas.microsoft.com/office/drawing/2014/main" val="3682172148"/>
                    </a:ext>
                  </a:extLst>
                </a:gridCol>
                <a:gridCol w="243465">
                  <a:extLst>
                    <a:ext uri="{9D8B030D-6E8A-4147-A177-3AD203B41FA5}">
                      <a16:colId xmlns="" xmlns:a16="http://schemas.microsoft.com/office/drawing/2014/main" val="594552220"/>
                    </a:ext>
                  </a:extLst>
                </a:gridCol>
              </a:tblGrid>
              <a:tr h="37800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Nama</a:t>
                      </a:r>
                      <a:endParaRPr lang="en-US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:</a:t>
                      </a:r>
                      <a:endParaRPr lang="en-US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35997581"/>
                  </a:ext>
                </a:extLst>
              </a:tr>
              <a:tr h="37800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Unit </a:t>
                      </a:r>
                      <a:r>
                        <a:rPr lang="en-US" sz="2000" b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kerja</a:t>
                      </a:r>
                      <a:endParaRPr lang="en-US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Gudea" panose="02000000000000000000" pitchFamily="50" charset="0"/>
                        </a:rPr>
                        <a:t>:</a:t>
                      </a:r>
                      <a:endParaRPr lang="en-US" sz="2000" b="0" dirty="0">
                        <a:latin typeface="Gudea" panose="02000000000000000000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60213801"/>
                  </a:ext>
                </a:extLst>
              </a:tr>
              <a:tr h="378000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Ikhtisar</a:t>
                      </a:r>
                      <a:r>
                        <a:rPr lang="en-US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Jabatan</a:t>
                      </a:r>
                      <a:endParaRPr lang="en-US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Gudea" panose="02000000000000000000" pitchFamily="50" charset="0"/>
                        </a:rPr>
                        <a:t>:</a:t>
                      </a:r>
                      <a:endParaRPr lang="en-US" sz="2000" b="0" dirty="0">
                        <a:latin typeface="Gudea" panose="02000000000000000000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91991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75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441643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/>
              <a:t>Petunjuk</a:t>
            </a:r>
            <a:r>
              <a:rPr lang="en-US" sz="2800" dirty="0" smtClean="0"/>
              <a:t> </a:t>
            </a:r>
            <a:r>
              <a:rPr lang="en-US" sz="2800" dirty="0" err="1" smtClean="0"/>
              <a:t>pengisian</a:t>
            </a:r>
            <a:r>
              <a:rPr lang="en-US" sz="2800" dirty="0" smtClean="0"/>
              <a:t> </a:t>
            </a:r>
            <a:r>
              <a:rPr lang="en-US" sz="2800" dirty="0" err="1" smtClean="0"/>
              <a:t>formulir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WLA/ABK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917731"/>
              </p:ext>
            </p:extLst>
          </p:nvPr>
        </p:nvGraphicFramePr>
        <p:xfrm>
          <a:off x="1069975" y="962400"/>
          <a:ext cx="10058400" cy="7540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8243">
                  <a:extLst>
                    <a:ext uri="{9D8B030D-6E8A-4147-A177-3AD203B41FA5}">
                      <a16:colId xmlns="" xmlns:a16="http://schemas.microsoft.com/office/drawing/2014/main" val="2704920483"/>
                    </a:ext>
                  </a:extLst>
                </a:gridCol>
                <a:gridCol w="7720157">
                  <a:extLst>
                    <a:ext uri="{9D8B030D-6E8A-4147-A177-3AD203B41FA5}">
                      <a16:colId xmlns="" xmlns:a16="http://schemas.microsoft.com/office/drawing/2014/main" val="4293668464"/>
                    </a:ext>
                  </a:extLst>
                </a:gridCol>
              </a:tblGrid>
              <a:tr h="4327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Uraian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Keterangan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46238820"/>
                  </a:ext>
                </a:extLst>
              </a:tr>
              <a:tr h="43274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Nama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Jabatan</a:t>
                      </a:r>
                      <a:endParaRPr lang="en-US" sz="18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Nama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Panitera</a:t>
                      </a:r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Pengganti</a:t>
                      </a:r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 (PP)/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Juru</a:t>
                      </a:r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Sita</a:t>
                      </a:r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 (JS) yang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dijadikan</a:t>
                      </a:r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narasumber</a:t>
                      </a:r>
                      <a:endParaRPr lang="en-US" sz="18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9720525"/>
                  </a:ext>
                </a:extLst>
              </a:tr>
              <a:tr h="43274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Unit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Kerja</a:t>
                      </a:r>
                      <a:endParaRPr lang="en-US" sz="18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Unit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kerja</a:t>
                      </a:r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tempat</a:t>
                      </a:r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narasumber</a:t>
                      </a:r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bekerja</a:t>
                      </a:r>
                      <a:endParaRPr lang="en-US" sz="1800" dirty="0" smtClean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3817945"/>
                  </a:ext>
                </a:extLst>
              </a:tr>
              <a:tr h="960343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Uraian</a:t>
                      </a:r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Tugas</a:t>
                      </a:r>
                      <a:endParaRPr lang="en-US" sz="18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Ringkasan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tugas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pokok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PP/JS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dalam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kalimat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yang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ringkas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jelas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dan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lengkap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yang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mencerminkan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apa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yang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dikerjakan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bagaimana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cara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mengerjakan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dan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mengapa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dikerjakan</a:t>
                      </a:r>
                      <a:endParaRPr lang="en-US" sz="18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5716724"/>
                  </a:ext>
                </a:extLst>
              </a:tr>
              <a:tr h="960343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Satuan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Hasil</a:t>
                      </a:r>
                      <a:endParaRPr lang="en-US" sz="18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Satuan</a:t>
                      </a:r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hasil</a:t>
                      </a:r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 yang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diperoleh</a:t>
                      </a:r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 PP/JS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dalam</a:t>
                      </a:r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melaksanakan</a:t>
                      </a:r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tugasnya</a:t>
                      </a:r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pada</a:t>
                      </a:r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setiap</a:t>
                      </a:r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uraian</a:t>
                      </a:r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.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Satuan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hasil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ini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dapat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diisi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dalam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bentuk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rencana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kegiatan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surat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, data,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berkas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buku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laporan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dll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.</a:t>
                      </a:r>
                      <a:endParaRPr lang="en-US" sz="18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8739248"/>
                  </a:ext>
                </a:extLst>
              </a:tr>
              <a:tr h="432749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Waktu</a:t>
                      </a:r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Penyelesaian</a:t>
                      </a:r>
                      <a:endParaRPr lang="en-US" sz="18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Rata-rata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waktu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yang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digunakan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dalam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penyelesaian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satuan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tugas</a:t>
                      </a:r>
                      <a:endParaRPr lang="en-US" sz="18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0831487"/>
                  </a:ext>
                </a:extLst>
              </a:tr>
              <a:tr h="67578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Waktu</a:t>
                      </a:r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Kerja</a:t>
                      </a:r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Efektif</a:t>
                      </a:r>
                      <a:endParaRPr lang="en-US" sz="18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Waktu</a:t>
                      </a:r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efektif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yang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digunakan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untuk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bekerja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yaitu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1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hari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waktu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efektif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= 300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menit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, 1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minggu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= 1.500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menit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, 1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bulan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= 6.000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menit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dan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1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tahun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= 72.000 </a:t>
                      </a:r>
                      <a:r>
                        <a:rPr lang="en-US" sz="1800" baseline="0" dirty="0" err="1" smtClean="0">
                          <a:latin typeface="Gudea" panose="02000000000000000000" pitchFamily="50" charset="0"/>
                        </a:rPr>
                        <a:t>menit</a:t>
                      </a:r>
                      <a:endParaRPr lang="en-US" sz="18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45549920"/>
                  </a:ext>
                </a:extLst>
              </a:tr>
              <a:tr h="43274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Beban </a:t>
                      </a:r>
                      <a:r>
                        <a:rPr lang="en-US" sz="1800" dirty="0" err="1" smtClean="0">
                          <a:latin typeface="Gudea" panose="02000000000000000000" pitchFamily="50" charset="0"/>
                        </a:rPr>
                        <a:t>Kerja</a:t>
                      </a:r>
                      <a:endParaRPr lang="en-US" sz="18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Jumlah beban kerja yang harus diselesaikan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apakah harian, mingguan atau bulanan</a:t>
                      </a:r>
                      <a:endParaRPr lang="en-US" sz="18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3620614"/>
                  </a:ext>
                </a:extLst>
              </a:tr>
              <a:tr h="67578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FT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E (Full Time Equivalent)</a:t>
                      </a:r>
                      <a:endParaRPr lang="en-US" sz="18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udea" panose="02000000000000000000" pitchFamily="50" charset="0"/>
                        </a:rPr>
                        <a:t>Diisi dengan menggunakan</a:t>
                      </a:r>
                      <a:r>
                        <a:rPr lang="en-US" sz="1800" baseline="0" dirty="0" smtClean="0">
                          <a:latin typeface="Gudea" panose="02000000000000000000" pitchFamily="50" charset="0"/>
                        </a:rPr>
                        <a:t> rumus perbandingan antara isi jabatan (waktu penyelesaian x beban kerja) dengan waktu kerja efektif (WKE) dalam periode yang disesuaikan dengan beban kerja</a:t>
                      </a:r>
                      <a:endParaRPr lang="en-US" sz="18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44468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37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524771"/>
          </a:xfrm>
          <a:noFill/>
        </p:spPr>
        <p:txBody>
          <a:bodyPr>
            <a:no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pengisian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819524"/>
              </p:ext>
            </p:extLst>
          </p:nvPr>
        </p:nvGraphicFramePr>
        <p:xfrm>
          <a:off x="1069847" y="1066079"/>
          <a:ext cx="10567973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2441">
                  <a:extLst>
                    <a:ext uri="{9D8B030D-6E8A-4147-A177-3AD203B41FA5}">
                      <a16:colId xmlns="" xmlns:a16="http://schemas.microsoft.com/office/drawing/2014/main" val="3682172148"/>
                    </a:ext>
                  </a:extLst>
                </a:gridCol>
                <a:gridCol w="277508">
                  <a:extLst>
                    <a:ext uri="{9D8B030D-6E8A-4147-A177-3AD203B41FA5}">
                      <a16:colId xmlns="" xmlns:a16="http://schemas.microsoft.com/office/drawing/2014/main" val="594552220"/>
                    </a:ext>
                  </a:extLst>
                </a:gridCol>
                <a:gridCol w="7428024">
                  <a:extLst>
                    <a:ext uri="{9D8B030D-6E8A-4147-A177-3AD203B41FA5}">
                      <a16:colId xmlns="" xmlns:a16="http://schemas.microsoft.com/office/drawing/2014/main" val="1723618741"/>
                    </a:ext>
                  </a:extLst>
                </a:gridCol>
              </a:tblGrid>
              <a:tr h="37800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Nama</a:t>
                      </a:r>
                      <a:endParaRPr lang="en-US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:</a:t>
                      </a:r>
                      <a:endParaRPr lang="en-US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Abdul Malik,</a:t>
                      </a:r>
                      <a:r>
                        <a:rPr lang="en-US" sz="20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 S.H.</a:t>
                      </a:r>
                      <a:endParaRPr lang="en-US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35997581"/>
                  </a:ext>
                </a:extLst>
              </a:tr>
              <a:tr h="37800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Unit </a:t>
                      </a:r>
                      <a:r>
                        <a:rPr lang="en-US" sz="2000" b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kerja</a:t>
                      </a:r>
                      <a:endParaRPr lang="en-US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Gudea" panose="02000000000000000000" pitchFamily="50" charset="0"/>
                        </a:rPr>
                        <a:t>:</a:t>
                      </a:r>
                      <a:endParaRPr lang="en-US" sz="2000" b="0" dirty="0">
                        <a:latin typeface="Gudea" panose="02000000000000000000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Gudea" panose="02000000000000000000" pitchFamily="50" charset="0"/>
                        </a:rPr>
                        <a:t>Sub</a:t>
                      </a:r>
                      <a:r>
                        <a:rPr lang="en-US" sz="2000" b="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Gudea" panose="02000000000000000000" pitchFamily="50" charset="0"/>
                        </a:rPr>
                        <a:t>Dit</a:t>
                      </a:r>
                      <a:r>
                        <a:rPr lang="en-US" sz="2000" b="0" baseline="0" dirty="0" smtClean="0">
                          <a:latin typeface="Gudea" panose="02000000000000000000" pitchFamily="50" charset="0"/>
                        </a:rPr>
                        <a:t>. </a:t>
                      </a:r>
                      <a:r>
                        <a:rPr lang="en-US" sz="2000" b="0" baseline="0" dirty="0" err="1" smtClean="0">
                          <a:latin typeface="Gudea" panose="02000000000000000000" pitchFamily="50" charset="0"/>
                        </a:rPr>
                        <a:t>Perencanaan</a:t>
                      </a:r>
                      <a:r>
                        <a:rPr lang="en-US" sz="2000" b="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Gudea" panose="02000000000000000000" pitchFamily="50" charset="0"/>
                        </a:rPr>
                        <a:t>Formasi</a:t>
                      </a:r>
                      <a:r>
                        <a:rPr lang="en-US" sz="2000" b="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Gudea" panose="02000000000000000000" pitchFamily="50" charset="0"/>
                        </a:rPr>
                        <a:t>Pegawai</a:t>
                      </a:r>
                      <a:endParaRPr lang="en-US" sz="2000" b="0" dirty="0">
                        <a:latin typeface="Gudea" panose="02000000000000000000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60213801"/>
                  </a:ext>
                </a:extLst>
              </a:tr>
              <a:tr h="378000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Ikhtisar</a:t>
                      </a:r>
                      <a:r>
                        <a:rPr lang="en-US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Jabatan</a:t>
                      </a:r>
                      <a:endParaRPr lang="en-US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Gudea" panose="02000000000000000000" pitchFamily="50" charset="0"/>
                        </a:rPr>
                        <a:t>:</a:t>
                      </a:r>
                      <a:endParaRPr lang="en-US" sz="2000" b="0" dirty="0">
                        <a:latin typeface="Gudea" panose="02000000000000000000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latin typeface="Gudea" panose="02000000000000000000" pitchFamily="50" charset="0"/>
                        </a:rPr>
                        <a:t>Menginventarisasi</a:t>
                      </a:r>
                      <a:r>
                        <a:rPr lang="en-US" sz="2000" b="0" dirty="0" smtClean="0">
                          <a:latin typeface="Gudea" panose="02000000000000000000" pitchFamily="50" charset="0"/>
                        </a:rPr>
                        <a:t>, </a:t>
                      </a:r>
                      <a:r>
                        <a:rPr lang="en-US" sz="2000" b="0" dirty="0" err="1" smtClean="0">
                          <a:latin typeface="Gudea" panose="02000000000000000000" pitchFamily="50" charset="0"/>
                        </a:rPr>
                        <a:t>merekapitulasi</a:t>
                      </a:r>
                      <a:r>
                        <a:rPr lang="en-US" sz="2000" b="0" dirty="0" smtClean="0">
                          <a:latin typeface="Gudea" panose="02000000000000000000" pitchFamily="50" charset="0"/>
                        </a:rPr>
                        <a:t>, </a:t>
                      </a:r>
                      <a:r>
                        <a:rPr lang="en-US" sz="2000" b="0" dirty="0" err="1" smtClean="0">
                          <a:latin typeface="Gudea" panose="02000000000000000000" pitchFamily="50" charset="0"/>
                        </a:rPr>
                        <a:t>dan</a:t>
                      </a:r>
                      <a:r>
                        <a:rPr lang="en-US" sz="2000" b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Gudea" panose="02000000000000000000" pitchFamily="50" charset="0"/>
                        </a:rPr>
                        <a:t>membuat</a:t>
                      </a:r>
                      <a:r>
                        <a:rPr lang="en-US" sz="2000" b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Gudea" panose="02000000000000000000" pitchFamily="50" charset="0"/>
                        </a:rPr>
                        <a:t>konsep</a:t>
                      </a:r>
                      <a:r>
                        <a:rPr lang="en-US" sz="2000" b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Gudea" panose="02000000000000000000" pitchFamily="50" charset="0"/>
                        </a:rPr>
                        <a:t>pertimbangan</a:t>
                      </a:r>
                      <a:r>
                        <a:rPr lang="en-US" sz="2000" b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Gudea" panose="02000000000000000000" pitchFamily="50" charset="0"/>
                        </a:rPr>
                        <a:t>kepada</a:t>
                      </a:r>
                      <a:r>
                        <a:rPr lang="en-US" sz="2000" b="0" dirty="0" smtClean="0">
                          <a:latin typeface="Gudea" panose="02000000000000000000" pitchFamily="50" charset="0"/>
                        </a:rPr>
                        <a:t> BKN </a:t>
                      </a:r>
                      <a:r>
                        <a:rPr lang="en-US" sz="2000" b="0" dirty="0" err="1" smtClean="0">
                          <a:latin typeface="Gudea" panose="02000000000000000000" pitchFamily="50" charset="0"/>
                        </a:rPr>
                        <a:t>mengenai</a:t>
                      </a:r>
                      <a:r>
                        <a:rPr lang="en-US" sz="2000" b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Gudea" panose="02000000000000000000" pitchFamily="50" charset="0"/>
                        </a:rPr>
                        <a:t>alokasi</a:t>
                      </a:r>
                      <a:r>
                        <a:rPr lang="en-US" sz="2000" b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Gudea" panose="02000000000000000000" pitchFamily="50" charset="0"/>
                        </a:rPr>
                        <a:t>tambahan</a:t>
                      </a:r>
                      <a:r>
                        <a:rPr lang="en-US" sz="2000" b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Gudea" panose="02000000000000000000" pitchFamily="50" charset="0"/>
                        </a:rPr>
                        <a:t>formasi</a:t>
                      </a:r>
                      <a:r>
                        <a:rPr lang="en-US" sz="2000" b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Gudea" panose="02000000000000000000" pitchFamily="50" charset="0"/>
                        </a:rPr>
                        <a:t>instansi</a:t>
                      </a:r>
                      <a:r>
                        <a:rPr lang="en-US" sz="2000" b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Gudea" panose="02000000000000000000" pitchFamily="50" charset="0"/>
                        </a:rPr>
                        <a:t>pusat</a:t>
                      </a:r>
                      <a:r>
                        <a:rPr lang="en-US" sz="2000" b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Gudea" panose="02000000000000000000" pitchFamily="50" charset="0"/>
                        </a:rPr>
                        <a:t>dan</a:t>
                      </a:r>
                      <a:r>
                        <a:rPr lang="en-US" sz="2000" b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Gudea" panose="02000000000000000000" pitchFamily="50" charset="0"/>
                        </a:rPr>
                        <a:t>daerah</a:t>
                      </a:r>
                      <a:r>
                        <a:rPr lang="en-US" sz="2000" b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Gudea" panose="02000000000000000000" pitchFamily="50" charset="0"/>
                        </a:rPr>
                        <a:t>sesuai</a:t>
                      </a:r>
                      <a:r>
                        <a:rPr lang="en-US" sz="2000" b="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Gudea" panose="02000000000000000000" pitchFamily="50" charset="0"/>
                        </a:rPr>
                        <a:t>dengan</a:t>
                      </a:r>
                      <a:r>
                        <a:rPr lang="en-US" sz="2000" b="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Gudea" panose="02000000000000000000" pitchFamily="50" charset="0"/>
                        </a:rPr>
                        <a:t>peraturan</a:t>
                      </a:r>
                      <a:r>
                        <a:rPr lang="en-US" sz="2000" b="0" baseline="0" dirty="0" smtClean="0">
                          <a:latin typeface="Gudea" panose="02000000000000000000" pitchFamily="50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latin typeface="Gudea" panose="02000000000000000000" pitchFamily="50" charset="0"/>
                        </a:rPr>
                        <a:t>berlaku</a:t>
                      </a:r>
                      <a:r>
                        <a:rPr lang="en-US" sz="2000" b="0" baseline="0" dirty="0" smtClean="0">
                          <a:latin typeface="Gudea" panose="02000000000000000000" pitchFamily="50" charset="0"/>
                        </a:rPr>
                        <a:t>, </a:t>
                      </a:r>
                      <a:r>
                        <a:rPr lang="en-US" sz="2000" b="0" baseline="0" dirty="0" err="1" smtClean="0">
                          <a:latin typeface="Gudea" panose="02000000000000000000" pitchFamily="50" charset="0"/>
                        </a:rPr>
                        <a:t>untuk</a:t>
                      </a:r>
                      <a:r>
                        <a:rPr lang="en-US" sz="2000" b="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Gudea" panose="02000000000000000000" pitchFamily="50" charset="0"/>
                        </a:rPr>
                        <a:t>kelancaran</a:t>
                      </a:r>
                      <a:r>
                        <a:rPr lang="en-US" sz="2000" b="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Gudea" panose="02000000000000000000" pitchFamily="50" charset="0"/>
                        </a:rPr>
                        <a:t>pelaksanaan</a:t>
                      </a:r>
                      <a:r>
                        <a:rPr lang="en-US" sz="2000" b="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Gudea" panose="02000000000000000000" pitchFamily="50" charset="0"/>
                        </a:rPr>
                        <a:t>tugas</a:t>
                      </a:r>
                      <a:r>
                        <a:rPr lang="en-US" sz="2000" b="0" baseline="0" dirty="0" smtClean="0">
                          <a:latin typeface="Gudea" panose="02000000000000000000" pitchFamily="50" charset="0"/>
                        </a:rPr>
                        <a:t> di </a:t>
                      </a:r>
                      <a:r>
                        <a:rPr lang="en-US" sz="2000" b="0" baseline="0" dirty="0" err="1" smtClean="0">
                          <a:latin typeface="Gudea" panose="02000000000000000000" pitchFamily="50" charset="0"/>
                        </a:rPr>
                        <a:t>lingkungan</a:t>
                      </a:r>
                      <a:r>
                        <a:rPr lang="en-US" sz="2000" b="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Gudea" panose="02000000000000000000" pitchFamily="50" charset="0"/>
                        </a:rPr>
                        <a:t>Direktorat</a:t>
                      </a:r>
                      <a:r>
                        <a:rPr lang="en-US" sz="2000" b="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Gudea" panose="02000000000000000000" pitchFamily="50" charset="0"/>
                        </a:rPr>
                        <a:t>Perencanaan</a:t>
                      </a:r>
                      <a:r>
                        <a:rPr lang="en-US" sz="2000" b="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Gudea" panose="02000000000000000000" pitchFamily="50" charset="0"/>
                        </a:rPr>
                        <a:t>Kepegawaian</a:t>
                      </a:r>
                      <a:r>
                        <a:rPr lang="en-US" sz="2000" b="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Gudea" panose="02000000000000000000" pitchFamily="50" charset="0"/>
                        </a:rPr>
                        <a:t>dan</a:t>
                      </a:r>
                      <a:r>
                        <a:rPr lang="en-US" sz="2000" b="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Gudea" panose="02000000000000000000" pitchFamily="50" charset="0"/>
                        </a:rPr>
                        <a:t>Formasi</a:t>
                      </a:r>
                      <a:r>
                        <a:rPr lang="en-US" sz="2000" b="0" baseline="0" dirty="0" smtClean="0">
                          <a:latin typeface="Gudea" panose="02000000000000000000" pitchFamily="50" charset="0"/>
                        </a:rPr>
                        <a:t> - BKN</a:t>
                      </a:r>
                      <a:endParaRPr lang="en-US" sz="2000" b="0" dirty="0">
                        <a:latin typeface="Gudea" panose="02000000000000000000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6069847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697204"/>
              </p:ext>
            </p:extLst>
          </p:nvPr>
        </p:nvGraphicFramePr>
        <p:xfrm>
          <a:off x="1068778" y="3625675"/>
          <a:ext cx="10569042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90">
                  <a:extLst>
                    <a:ext uri="{9D8B030D-6E8A-4147-A177-3AD203B41FA5}">
                      <a16:colId xmlns="" xmlns:a16="http://schemas.microsoft.com/office/drawing/2014/main" val="3772302019"/>
                    </a:ext>
                  </a:extLst>
                </a:gridCol>
                <a:gridCol w="3422519">
                  <a:extLst>
                    <a:ext uri="{9D8B030D-6E8A-4147-A177-3AD203B41FA5}">
                      <a16:colId xmlns="" xmlns:a16="http://schemas.microsoft.com/office/drawing/2014/main" val="21650570"/>
                    </a:ext>
                  </a:extLst>
                </a:gridCol>
                <a:gridCol w="1018852">
                  <a:extLst>
                    <a:ext uri="{9D8B030D-6E8A-4147-A177-3AD203B41FA5}">
                      <a16:colId xmlns="" xmlns:a16="http://schemas.microsoft.com/office/drawing/2014/main" val="1960277371"/>
                    </a:ext>
                  </a:extLst>
                </a:gridCol>
                <a:gridCol w="1424528">
                  <a:extLst>
                    <a:ext uri="{9D8B030D-6E8A-4147-A177-3AD203B41FA5}">
                      <a16:colId xmlns="" xmlns:a16="http://schemas.microsoft.com/office/drawing/2014/main" val="1652920492"/>
                    </a:ext>
                  </a:extLst>
                </a:gridCol>
                <a:gridCol w="875071">
                  <a:extLst>
                    <a:ext uri="{9D8B030D-6E8A-4147-A177-3AD203B41FA5}">
                      <a16:colId xmlns="" xmlns:a16="http://schemas.microsoft.com/office/drawing/2014/main" val="3329921475"/>
                    </a:ext>
                  </a:extLst>
                </a:gridCol>
                <a:gridCol w="1341018">
                  <a:extLst>
                    <a:ext uri="{9D8B030D-6E8A-4147-A177-3AD203B41FA5}">
                      <a16:colId xmlns="" xmlns:a16="http://schemas.microsoft.com/office/drawing/2014/main" val="1126790493"/>
                    </a:ext>
                  </a:extLst>
                </a:gridCol>
                <a:gridCol w="1318289">
                  <a:extLst>
                    <a:ext uri="{9D8B030D-6E8A-4147-A177-3AD203B41FA5}">
                      <a16:colId xmlns="" xmlns:a16="http://schemas.microsoft.com/office/drawing/2014/main" val="1489581427"/>
                    </a:ext>
                  </a:extLst>
                </a:gridCol>
                <a:gridCol w="681875">
                  <a:extLst>
                    <a:ext uri="{9D8B030D-6E8A-4147-A177-3AD203B41FA5}">
                      <a16:colId xmlns="" xmlns:a16="http://schemas.microsoft.com/office/drawing/2014/main" val="2573318607"/>
                    </a:ext>
                  </a:extLst>
                </a:gridCol>
              </a:tblGrid>
              <a:tr h="6244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No.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Uraian</a:t>
                      </a:r>
                      <a:r>
                        <a:rPr lang="en-US" sz="16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Tugas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Satuan</a:t>
                      </a:r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Hasil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Waktu</a:t>
                      </a:r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Penyelesaian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Beban</a:t>
                      </a:r>
                      <a:r>
                        <a:rPr lang="en-US" sz="16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 kerja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Waktu Kerja Efektif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FTE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Ket</a:t>
                      </a:r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.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7520874"/>
                  </a:ext>
                </a:extLst>
              </a:tr>
              <a:tr h="16914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1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Memeriksa data usulan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formasi yang disampaikan oleh instansi pusat dan daerah sesuai dengan format formulir yang ditentukan agar data akurat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Laporan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checklist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15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menit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600 instansi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72.000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menit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(15x600)/72.000=</a:t>
                      </a:r>
                    </a:p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0,125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10308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28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417893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Contoh-lanjutan</a:t>
            </a:r>
            <a:r>
              <a:rPr lang="en-US" sz="3200" dirty="0" smtClean="0"/>
              <a:t>…</a:t>
            </a:r>
            <a:endParaRPr lang="en-US" sz="3200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295241"/>
              </p:ext>
            </p:extLst>
          </p:nvPr>
        </p:nvGraphicFramePr>
        <p:xfrm>
          <a:off x="1069848" y="1048731"/>
          <a:ext cx="10569042" cy="670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90">
                  <a:extLst>
                    <a:ext uri="{9D8B030D-6E8A-4147-A177-3AD203B41FA5}">
                      <a16:colId xmlns="" xmlns:a16="http://schemas.microsoft.com/office/drawing/2014/main" val="3772302019"/>
                    </a:ext>
                  </a:extLst>
                </a:gridCol>
                <a:gridCol w="3422519">
                  <a:extLst>
                    <a:ext uri="{9D8B030D-6E8A-4147-A177-3AD203B41FA5}">
                      <a16:colId xmlns="" xmlns:a16="http://schemas.microsoft.com/office/drawing/2014/main" val="21650570"/>
                    </a:ext>
                  </a:extLst>
                </a:gridCol>
                <a:gridCol w="1041533">
                  <a:extLst>
                    <a:ext uri="{9D8B030D-6E8A-4147-A177-3AD203B41FA5}">
                      <a16:colId xmlns="" xmlns:a16="http://schemas.microsoft.com/office/drawing/2014/main" val="1960277371"/>
                    </a:ext>
                  </a:extLst>
                </a:gridCol>
                <a:gridCol w="1401847">
                  <a:extLst>
                    <a:ext uri="{9D8B030D-6E8A-4147-A177-3AD203B41FA5}">
                      <a16:colId xmlns="" xmlns:a16="http://schemas.microsoft.com/office/drawing/2014/main" val="1652920492"/>
                    </a:ext>
                  </a:extLst>
                </a:gridCol>
                <a:gridCol w="875071">
                  <a:extLst>
                    <a:ext uri="{9D8B030D-6E8A-4147-A177-3AD203B41FA5}">
                      <a16:colId xmlns="" xmlns:a16="http://schemas.microsoft.com/office/drawing/2014/main" val="3329921475"/>
                    </a:ext>
                  </a:extLst>
                </a:gridCol>
                <a:gridCol w="1341018">
                  <a:extLst>
                    <a:ext uri="{9D8B030D-6E8A-4147-A177-3AD203B41FA5}">
                      <a16:colId xmlns="" xmlns:a16="http://schemas.microsoft.com/office/drawing/2014/main" val="1126790493"/>
                    </a:ext>
                  </a:extLst>
                </a:gridCol>
                <a:gridCol w="1318289">
                  <a:extLst>
                    <a:ext uri="{9D8B030D-6E8A-4147-A177-3AD203B41FA5}">
                      <a16:colId xmlns="" xmlns:a16="http://schemas.microsoft.com/office/drawing/2014/main" val="1489581427"/>
                    </a:ext>
                  </a:extLst>
                </a:gridCol>
                <a:gridCol w="681875">
                  <a:extLst>
                    <a:ext uri="{9D8B030D-6E8A-4147-A177-3AD203B41FA5}">
                      <a16:colId xmlns="" xmlns:a16="http://schemas.microsoft.com/office/drawing/2014/main" val="2573318607"/>
                    </a:ext>
                  </a:extLst>
                </a:gridCol>
              </a:tblGrid>
              <a:tr h="7409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No.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Uraian</a:t>
                      </a:r>
                      <a:r>
                        <a:rPr lang="en-US" sz="16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Tugas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Satuan</a:t>
                      </a:r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Hasil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Waktu</a:t>
                      </a:r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Penyelesaian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Beban</a:t>
                      </a:r>
                      <a:r>
                        <a:rPr lang="en-US" sz="16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 Kerja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Waktu Kerja Efektif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Pegawai</a:t>
                      </a:r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 yang </a:t>
                      </a:r>
                      <a:r>
                        <a:rPr lang="en-US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dibutuhkan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Ket</a:t>
                      </a:r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.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7520874"/>
                  </a:ext>
                </a:extLst>
              </a:tr>
              <a:tr h="13996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2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Menginventarisasi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data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usulan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formasi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yang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disampaikan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oleh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instansi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pusat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dan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daerah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dengan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cara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mengelompokkan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sesuai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dengan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instansi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jabatannya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agar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memudahkan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dalam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pencarian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Rekap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data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30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menit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600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instansi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72.000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menit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0,250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10308042"/>
                  </a:ext>
                </a:extLst>
              </a:tr>
              <a:tr h="7536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3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Mengolah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data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usulan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format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berdasarkan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jenis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jabatan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untuk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membuat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bahan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pertimbangan</a:t>
                      </a:r>
                      <a:endParaRPr lang="en-US" sz="1600" baseline="0" dirty="0" smtClean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Informasi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per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jenis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jabatan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45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menit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600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instansi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72.000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menit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0,375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67437856"/>
                  </a:ext>
                </a:extLst>
              </a:tr>
              <a:tr h="21490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4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Memberikan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informasi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yang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dibutuhkan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penganalisis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formasi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pegawai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berdasarkan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data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usul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formasi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sebagai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bahan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pembuatan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kebijakan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formasi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pertimbangan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alokasi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tambahan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formasi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pegawai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instansi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pusat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daerah</a:t>
                      </a:r>
                      <a:endParaRPr lang="en-US" sz="1600" baseline="0" dirty="0" smtClean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laporan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45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menit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600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instansi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72.000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menit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0,375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238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72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87751"/>
            <a:ext cx="10058400" cy="156634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Contoh-lanjutan</a:t>
            </a:r>
            <a:r>
              <a:rPr lang="en-US" sz="3200" dirty="0" smtClean="0"/>
              <a:t>…</a:t>
            </a:r>
            <a:endParaRPr lang="en-US" sz="3200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472873"/>
              </p:ext>
            </p:extLst>
          </p:nvPr>
        </p:nvGraphicFramePr>
        <p:xfrm>
          <a:off x="1069848" y="478726"/>
          <a:ext cx="10569042" cy="8631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90">
                  <a:extLst>
                    <a:ext uri="{9D8B030D-6E8A-4147-A177-3AD203B41FA5}">
                      <a16:colId xmlns="" xmlns:a16="http://schemas.microsoft.com/office/drawing/2014/main" val="3772302019"/>
                    </a:ext>
                  </a:extLst>
                </a:gridCol>
                <a:gridCol w="3422519">
                  <a:extLst>
                    <a:ext uri="{9D8B030D-6E8A-4147-A177-3AD203B41FA5}">
                      <a16:colId xmlns="" xmlns:a16="http://schemas.microsoft.com/office/drawing/2014/main" val="21650570"/>
                    </a:ext>
                  </a:extLst>
                </a:gridCol>
                <a:gridCol w="1041533">
                  <a:extLst>
                    <a:ext uri="{9D8B030D-6E8A-4147-A177-3AD203B41FA5}">
                      <a16:colId xmlns="" xmlns:a16="http://schemas.microsoft.com/office/drawing/2014/main" val="1960277371"/>
                    </a:ext>
                  </a:extLst>
                </a:gridCol>
                <a:gridCol w="1401847">
                  <a:extLst>
                    <a:ext uri="{9D8B030D-6E8A-4147-A177-3AD203B41FA5}">
                      <a16:colId xmlns="" xmlns:a16="http://schemas.microsoft.com/office/drawing/2014/main" val="1652920492"/>
                    </a:ext>
                  </a:extLst>
                </a:gridCol>
                <a:gridCol w="875071">
                  <a:extLst>
                    <a:ext uri="{9D8B030D-6E8A-4147-A177-3AD203B41FA5}">
                      <a16:colId xmlns="" xmlns:a16="http://schemas.microsoft.com/office/drawing/2014/main" val="3329921475"/>
                    </a:ext>
                  </a:extLst>
                </a:gridCol>
                <a:gridCol w="1341018">
                  <a:extLst>
                    <a:ext uri="{9D8B030D-6E8A-4147-A177-3AD203B41FA5}">
                      <a16:colId xmlns="" xmlns:a16="http://schemas.microsoft.com/office/drawing/2014/main" val="1126790493"/>
                    </a:ext>
                  </a:extLst>
                </a:gridCol>
                <a:gridCol w="1318289">
                  <a:extLst>
                    <a:ext uri="{9D8B030D-6E8A-4147-A177-3AD203B41FA5}">
                      <a16:colId xmlns="" xmlns:a16="http://schemas.microsoft.com/office/drawing/2014/main" val="1489581427"/>
                    </a:ext>
                  </a:extLst>
                </a:gridCol>
                <a:gridCol w="681875">
                  <a:extLst>
                    <a:ext uri="{9D8B030D-6E8A-4147-A177-3AD203B41FA5}">
                      <a16:colId xmlns="" xmlns:a16="http://schemas.microsoft.com/office/drawing/2014/main" val="2573318607"/>
                    </a:ext>
                  </a:extLst>
                </a:gridCol>
              </a:tblGrid>
              <a:tr h="696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No.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Uraian</a:t>
                      </a:r>
                      <a:r>
                        <a:rPr lang="en-US" sz="16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Tugas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Satuan</a:t>
                      </a:r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Hasil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Waktu</a:t>
                      </a:r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Penyelesaian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Beban</a:t>
                      </a:r>
                      <a:r>
                        <a:rPr lang="en-US" sz="16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 Kerja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Waktu Kerja Efektif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FTE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Ket</a:t>
                      </a:r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udea" panose="02000000000000000000" pitchFamily="50" charset="0"/>
                        </a:rPr>
                        <a:t>.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Gudea" panose="02000000000000000000" pitchFamily="50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7520874"/>
                  </a:ext>
                </a:extLst>
              </a:tr>
              <a:tr h="8121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5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Membuat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konsep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pertimbangan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kepala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BKN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mengenai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alokasi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tambahan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formasi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pegawai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instansi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pusat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dan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daerah</a:t>
                      </a:r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berdasarkan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data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usul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formasi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sebagai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bahan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pertimbangan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teknis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kepada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BKN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Draft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pertimbangan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3000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menit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Gudea" panose="02000000000000000000" pitchFamily="50" charset="0"/>
                          <a:ea typeface="+mn-ea"/>
                          <a:cs typeface="+mn-cs"/>
                        </a:rPr>
                        <a:t>1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Gudea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72.000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menit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0,042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10308042"/>
                  </a:ext>
                </a:extLst>
              </a:tr>
              <a:tr h="58767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6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Membuat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laporan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statistik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mingguan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mengenai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formasi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pegawai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instansi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pusat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daerah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berdasarkan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data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usul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formasi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untuk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diserahkan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kepada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atasan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langsung</a:t>
                      </a:r>
                      <a:endParaRPr lang="en-US" sz="1600" baseline="0" dirty="0" smtClean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laporan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60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menit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Gudea" panose="02000000000000000000" pitchFamily="50" charset="0"/>
                          <a:ea typeface="+mn-ea"/>
                          <a:cs typeface="+mn-cs"/>
                        </a:rPr>
                        <a:t>1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Gudea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1.500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menit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0,040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67437856"/>
                  </a:ext>
                </a:extLst>
              </a:tr>
              <a:tr h="12557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7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Memelihara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database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formasi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pegawai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dengan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cara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menyimpan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,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memperbaharui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,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memproteksi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data agar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tetap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akurat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terjaga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kerahasiannya</a:t>
                      </a:r>
                      <a:endParaRPr lang="en-US" sz="1600" baseline="0" dirty="0" smtClean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kegiatan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30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menit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Gudea" panose="02000000000000000000" pitchFamily="50" charset="0"/>
                          <a:ea typeface="+mn-ea"/>
                          <a:cs typeface="+mn-cs"/>
                        </a:rPr>
                        <a:t>1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Gudea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6.000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menit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0,005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2385573"/>
                  </a:ext>
                </a:extLst>
              </a:tr>
              <a:tr h="10221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8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Melaksanakan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tugas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kedinasan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lain yang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diperintahkan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oleh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atasan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baik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lisan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maupun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tertulis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untuk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kelancaran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pelaksanaan</a:t>
                      </a:r>
                      <a:r>
                        <a:rPr lang="en-US" sz="1600" baseline="0" dirty="0" smtClean="0">
                          <a:latin typeface="Gudea" panose="02000000000000000000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udea" panose="02000000000000000000" pitchFamily="50" charset="0"/>
                        </a:rPr>
                        <a:t>tugas</a:t>
                      </a:r>
                      <a:endParaRPr lang="en-US" sz="1600" baseline="0" dirty="0" smtClean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kegiatan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30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menit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Gudea" panose="02000000000000000000" pitchFamily="50" charset="0"/>
                          <a:ea typeface="+mn-ea"/>
                          <a:cs typeface="+mn-cs"/>
                        </a:rPr>
                        <a:t>3 tugas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Gudea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300 </a:t>
                      </a:r>
                      <a:r>
                        <a:rPr lang="en-US" sz="1600" dirty="0" err="1" smtClean="0">
                          <a:latin typeface="Gudea" panose="02000000000000000000" pitchFamily="50" charset="0"/>
                        </a:rPr>
                        <a:t>menit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0,300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6448084"/>
                  </a:ext>
                </a:extLst>
              </a:tr>
              <a:tr h="371876"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JUMLAH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aseline="0" dirty="0" smtClean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udea" panose="02000000000000000000" pitchFamily="50" charset="0"/>
                        </a:rPr>
                        <a:t>1,512</a:t>
                      </a:r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Gudea" panose="020000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5091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33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516" y="1714313"/>
            <a:ext cx="5365064" cy="3570206"/>
          </a:xfrm>
          <a:prstGeom prst="rect">
            <a:avLst/>
          </a:prstGeom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951781" y="4505127"/>
            <a:ext cx="2829799" cy="779392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Wikan Santoso</a:t>
            </a:r>
            <a:endParaRPr lang="en-US" sz="2800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90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33" y="1731954"/>
            <a:ext cx="4690188" cy="28746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ABK 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792" y="1421623"/>
            <a:ext cx="6565986" cy="3329366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  <a:tabLst>
                <a:tab pos="1081088" algn="l"/>
              </a:tabLst>
            </a:pPr>
            <a:r>
              <a:rPr lang="en-US" sz="2400" dirty="0" smtClean="0">
                <a:latin typeface="Expressway Rg" panose="020B0604020200020204" pitchFamily="34" charset="0"/>
              </a:rPr>
              <a:t>ABK 	ANALISA BEBAN KERJA</a:t>
            </a:r>
          </a:p>
          <a:p>
            <a:pPr marL="1081088" lvl="2" indent="0">
              <a:lnSpc>
                <a:spcPct val="100000"/>
              </a:lnSpc>
              <a:buNone/>
            </a:pPr>
            <a:r>
              <a:rPr lang="en-US" sz="2400" dirty="0" err="1" smtClean="0">
                <a:latin typeface="Expressway Rg" panose="020B0604020200020204" pitchFamily="34" charset="0"/>
              </a:rPr>
              <a:t>Suatu</a:t>
            </a:r>
            <a:r>
              <a:rPr lang="en-US" sz="2400" dirty="0" smtClean="0">
                <a:latin typeface="Expressway Rg" panose="020B0604020200020204" pitchFamily="34" charset="0"/>
              </a:rPr>
              <a:t> </a:t>
            </a:r>
            <a:r>
              <a:rPr lang="en-US" sz="2400" dirty="0" err="1" smtClean="0">
                <a:latin typeface="Expressway Rg" panose="020B0604020200020204" pitchFamily="34" charset="0"/>
              </a:rPr>
              <a:t>teknik</a:t>
            </a:r>
            <a:r>
              <a:rPr lang="en-US" sz="2400" dirty="0" smtClean="0">
                <a:latin typeface="Expressway Rg" panose="020B0604020200020204" pitchFamily="34" charset="0"/>
              </a:rPr>
              <a:t> </a:t>
            </a:r>
            <a:r>
              <a:rPr lang="en-US" sz="2400" dirty="0" err="1" smtClean="0">
                <a:latin typeface="Expressway Rg" panose="020B0604020200020204" pitchFamily="34" charset="0"/>
              </a:rPr>
              <a:t>untuk</a:t>
            </a:r>
            <a:r>
              <a:rPr lang="en-US" sz="2400" dirty="0" smtClean="0">
                <a:latin typeface="Expressway Rg" panose="020B0604020200020204" pitchFamily="34" charset="0"/>
              </a:rPr>
              <a:t> </a:t>
            </a:r>
            <a:r>
              <a:rPr lang="en-US" sz="2400" dirty="0" err="1" smtClean="0">
                <a:latin typeface="Expressway Rg" panose="020B0604020200020204" pitchFamily="34" charset="0"/>
              </a:rPr>
              <a:t>menentukan</a:t>
            </a:r>
            <a:r>
              <a:rPr lang="en-US" sz="2400" dirty="0" smtClean="0">
                <a:latin typeface="Expressway Rg" panose="020B0604020200020204" pitchFamily="34" charset="0"/>
              </a:rPr>
              <a:t> </a:t>
            </a:r>
            <a:r>
              <a:rPr lang="en-US" sz="2400" dirty="0" err="1" smtClean="0">
                <a:latin typeface="Expressway Rg" panose="020B0604020200020204" pitchFamily="34" charset="0"/>
              </a:rPr>
              <a:t>jumlah</a:t>
            </a:r>
            <a:r>
              <a:rPr lang="en-US" sz="2400" dirty="0" smtClean="0">
                <a:latin typeface="Expressway Rg" panose="020B0604020200020204" pitchFamily="34" charset="0"/>
              </a:rPr>
              <a:t> </a:t>
            </a:r>
            <a:r>
              <a:rPr lang="en-US" sz="2400" dirty="0" err="1" smtClean="0">
                <a:latin typeface="Expressway Rg" panose="020B0604020200020204" pitchFamily="34" charset="0"/>
              </a:rPr>
              <a:t>dan</a:t>
            </a:r>
            <a:r>
              <a:rPr lang="en-US" sz="2400" dirty="0" smtClean="0">
                <a:latin typeface="Expressway Rg" panose="020B0604020200020204" pitchFamily="34" charset="0"/>
              </a:rPr>
              <a:t> </a:t>
            </a:r>
            <a:r>
              <a:rPr lang="en-US" sz="2400" dirty="0" err="1" smtClean="0">
                <a:latin typeface="Expressway Rg" panose="020B0604020200020204" pitchFamily="34" charset="0"/>
              </a:rPr>
              <a:t>jenis</a:t>
            </a:r>
            <a:r>
              <a:rPr lang="en-US" sz="2400" dirty="0" smtClean="0">
                <a:latin typeface="Expressway Rg" panose="020B0604020200020204" pitchFamily="34" charset="0"/>
              </a:rPr>
              <a:t> </a:t>
            </a:r>
            <a:r>
              <a:rPr lang="en-US" sz="2400" dirty="0" err="1" smtClean="0">
                <a:latin typeface="Expressway Rg" panose="020B0604020200020204" pitchFamily="34" charset="0"/>
              </a:rPr>
              <a:t>pekerjaan</a:t>
            </a:r>
            <a:r>
              <a:rPr lang="en-US" sz="2400" dirty="0" smtClean="0">
                <a:latin typeface="Expressway Rg" panose="020B0604020200020204" pitchFamily="34" charset="0"/>
              </a:rPr>
              <a:t> </a:t>
            </a:r>
            <a:r>
              <a:rPr lang="en-US" sz="2400" dirty="0" err="1" smtClean="0">
                <a:latin typeface="Expressway Rg" panose="020B0604020200020204" pitchFamily="34" charset="0"/>
              </a:rPr>
              <a:t>suatu</a:t>
            </a:r>
            <a:r>
              <a:rPr lang="en-US" sz="2400" dirty="0" smtClean="0">
                <a:latin typeface="Expressway Rg" panose="020B0604020200020204" pitchFamily="34" charset="0"/>
              </a:rPr>
              <a:t> unit </a:t>
            </a:r>
            <a:r>
              <a:rPr lang="en-US" sz="2400" dirty="0" err="1" smtClean="0">
                <a:latin typeface="Expressway Rg" panose="020B0604020200020204" pitchFamily="34" charset="0"/>
              </a:rPr>
              <a:t>organisasi</a:t>
            </a:r>
            <a:r>
              <a:rPr lang="en-US" sz="2400" dirty="0" smtClean="0">
                <a:latin typeface="Expressway Rg" panose="020B0604020200020204" pitchFamily="34" charset="0"/>
              </a:rPr>
              <a:t> yang </a:t>
            </a:r>
            <a:r>
              <a:rPr lang="en-US" sz="2400" dirty="0" err="1" smtClean="0">
                <a:latin typeface="Expressway Rg" panose="020B0604020200020204" pitchFamily="34" charset="0"/>
              </a:rPr>
              <a:t>dilakukan</a:t>
            </a:r>
            <a:r>
              <a:rPr lang="en-US" sz="2400" dirty="0" smtClean="0">
                <a:latin typeface="Expressway Rg" panose="020B0604020200020204" pitchFamily="34" charset="0"/>
              </a:rPr>
              <a:t> </a:t>
            </a:r>
            <a:r>
              <a:rPr lang="en-US" sz="2400" dirty="0" err="1" smtClean="0">
                <a:latin typeface="Expressway Rg" panose="020B0604020200020204" pitchFamily="34" charset="0"/>
              </a:rPr>
              <a:t>secara</a:t>
            </a:r>
            <a:r>
              <a:rPr lang="en-US" sz="2400" dirty="0" smtClean="0">
                <a:latin typeface="Expressway Rg" panose="020B0604020200020204" pitchFamily="34" charset="0"/>
              </a:rPr>
              <a:t> </a:t>
            </a:r>
            <a:r>
              <a:rPr lang="en-US" sz="2400" dirty="0" err="1" smtClean="0">
                <a:latin typeface="Expressway Rg" panose="020B0604020200020204" pitchFamily="34" charset="0"/>
              </a:rPr>
              <a:t>sistematis</a:t>
            </a:r>
            <a:r>
              <a:rPr lang="en-US" sz="2400" dirty="0" smtClean="0">
                <a:latin typeface="Expressway Rg" panose="020B0604020200020204" pitchFamily="34" charset="0"/>
              </a:rPr>
              <a:t> </a:t>
            </a:r>
            <a:r>
              <a:rPr lang="en-US" sz="2400" dirty="0" err="1" smtClean="0">
                <a:latin typeface="Expressway Rg" panose="020B0604020200020204" pitchFamily="34" charset="0"/>
              </a:rPr>
              <a:t>menggunakan</a:t>
            </a:r>
            <a:r>
              <a:rPr lang="en-US" sz="2400" dirty="0" smtClean="0">
                <a:latin typeface="Expressway Rg" panose="020B0604020200020204" pitchFamily="34" charset="0"/>
              </a:rPr>
              <a:t> </a:t>
            </a:r>
            <a:r>
              <a:rPr lang="en-US" sz="2400" dirty="0" err="1" smtClean="0">
                <a:latin typeface="Expressway Rg" panose="020B0604020200020204" pitchFamily="34" charset="0"/>
              </a:rPr>
              <a:t>teknik</a:t>
            </a:r>
            <a:r>
              <a:rPr lang="en-US" sz="2400" dirty="0" smtClean="0">
                <a:latin typeface="Expressway Rg" panose="020B0604020200020204" pitchFamily="34" charset="0"/>
              </a:rPr>
              <a:t> </a:t>
            </a:r>
            <a:r>
              <a:rPr lang="en-US" sz="2400" dirty="0" err="1" smtClean="0">
                <a:latin typeface="Expressway Rg" panose="020B0604020200020204" pitchFamily="34" charset="0"/>
              </a:rPr>
              <a:t>analisis</a:t>
            </a:r>
            <a:r>
              <a:rPr lang="en-US" sz="2400" dirty="0" smtClean="0">
                <a:latin typeface="Expressway Rg" panose="020B0604020200020204" pitchFamily="34" charset="0"/>
              </a:rPr>
              <a:t> </a:t>
            </a:r>
            <a:r>
              <a:rPr lang="en-US" sz="2400" dirty="0" err="1" smtClean="0">
                <a:latin typeface="Expressway Rg" panose="020B0604020200020204" pitchFamily="34" charset="0"/>
              </a:rPr>
              <a:t>jabatan</a:t>
            </a:r>
            <a:r>
              <a:rPr lang="en-US" sz="2400" dirty="0" smtClean="0">
                <a:latin typeface="Expressway Rg" panose="020B0604020200020204" pitchFamily="34" charset="0"/>
              </a:rPr>
              <a:t> </a:t>
            </a:r>
            <a:r>
              <a:rPr lang="en-US" sz="2400" dirty="0" err="1" smtClean="0">
                <a:latin typeface="Expressway Rg" panose="020B0604020200020204" pitchFamily="34" charset="0"/>
              </a:rPr>
              <a:t>dengan</a:t>
            </a:r>
            <a:r>
              <a:rPr lang="en-US" sz="2400" dirty="0" smtClean="0">
                <a:latin typeface="Expressway Rg" panose="020B0604020200020204" pitchFamily="34" charset="0"/>
              </a:rPr>
              <a:t> </a:t>
            </a:r>
            <a:r>
              <a:rPr lang="en-US" sz="2400" dirty="0" err="1" smtClean="0">
                <a:latin typeface="Expressway Rg" panose="020B0604020200020204" pitchFamily="34" charset="0"/>
              </a:rPr>
              <a:t>memperhatikan</a:t>
            </a:r>
            <a:r>
              <a:rPr lang="en-US" sz="2400" dirty="0" smtClean="0">
                <a:latin typeface="Expressway Rg" panose="020B0604020200020204" pitchFamily="34" charset="0"/>
              </a:rPr>
              <a:t>, </a:t>
            </a:r>
            <a:r>
              <a:rPr lang="en-US" sz="2400" dirty="0" err="1" smtClean="0">
                <a:latin typeface="Expressway Rg" panose="020B0604020200020204" pitchFamily="34" charset="0"/>
              </a:rPr>
              <a:t>atau</a:t>
            </a:r>
            <a:r>
              <a:rPr lang="en-US" sz="2400" dirty="0" smtClean="0">
                <a:latin typeface="Expressway Rg" panose="020B0604020200020204" pitchFamily="34" charset="0"/>
              </a:rPr>
              <a:t> </a:t>
            </a:r>
            <a:r>
              <a:rPr lang="en-US" sz="2400" dirty="0" err="1" smtClean="0">
                <a:latin typeface="Expressway Rg" panose="020B0604020200020204" pitchFamily="34" charset="0"/>
              </a:rPr>
              <a:t>teknik</a:t>
            </a:r>
            <a:r>
              <a:rPr lang="en-US" sz="2400" dirty="0" smtClean="0">
                <a:latin typeface="Expressway Rg" panose="020B0604020200020204" pitchFamily="34" charset="0"/>
              </a:rPr>
              <a:t> </a:t>
            </a:r>
            <a:r>
              <a:rPr lang="en-US" sz="2400" dirty="0" err="1" smtClean="0">
                <a:latin typeface="Expressway Rg" panose="020B0604020200020204" pitchFamily="34" charset="0"/>
              </a:rPr>
              <a:t>manajemen</a:t>
            </a:r>
            <a:r>
              <a:rPr lang="en-US" sz="2400" dirty="0" smtClean="0">
                <a:latin typeface="Expressway Rg" panose="020B0604020200020204" pitchFamily="34" charset="0"/>
              </a:rPr>
              <a:t> </a:t>
            </a:r>
            <a:r>
              <a:rPr lang="en-US" sz="2400" dirty="0" err="1" smtClean="0">
                <a:latin typeface="Expressway Rg" panose="020B0604020200020204" pitchFamily="34" charset="0"/>
              </a:rPr>
              <a:t>lainnya</a:t>
            </a:r>
            <a:r>
              <a:rPr lang="en-US" sz="2400" dirty="0" smtClean="0">
                <a:latin typeface="Expressway Rg" panose="020B0604020200020204" pitchFamily="34" charset="0"/>
              </a:rPr>
              <a:t>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529944" y="1518160"/>
            <a:ext cx="348343" cy="279110"/>
          </a:xfrm>
          <a:prstGeom prst="rightArrow">
            <a:avLst/>
          </a:prstGeom>
          <a:solidFill>
            <a:srgbClr val="FFFF00"/>
          </a:solidFill>
          <a:ln>
            <a:solidFill>
              <a:srgbClr val="C0000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3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979" y="273027"/>
            <a:ext cx="3709313" cy="29438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ABK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Penataan</a:t>
            </a:r>
            <a:r>
              <a:rPr lang="en-US" dirty="0" smtClean="0"/>
              <a:t>/</a:t>
            </a: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rgbClr val="0070C0"/>
                </a:solidFill>
              </a:rPr>
              <a:t>sasaran</a:t>
            </a:r>
            <a:r>
              <a:rPr lang="en-US" u="sng" dirty="0" smtClean="0">
                <a:solidFill>
                  <a:srgbClr val="0070C0"/>
                </a:solidFill>
              </a:rPr>
              <a:t> </a:t>
            </a:r>
            <a:r>
              <a:rPr lang="en-US" u="sng" dirty="0" err="1" smtClean="0">
                <a:solidFill>
                  <a:srgbClr val="0070C0"/>
                </a:solidFill>
              </a:rPr>
              <a:t>kerja</a:t>
            </a:r>
            <a:r>
              <a:rPr lang="en-US" u="sng" dirty="0" smtClean="0">
                <a:solidFill>
                  <a:srgbClr val="0070C0"/>
                </a:solidFill>
              </a:rPr>
              <a:t> </a:t>
            </a:r>
            <a:r>
              <a:rPr lang="en-US" u="sng" dirty="0" err="1" smtClean="0">
                <a:solidFill>
                  <a:srgbClr val="0070C0"/>
                </a:solidFill>
              </a:rPr>
              <a:t>pegawai</a:t>
            </a:r>
            <a:r>
              <a:rPr lang="en-US" u="sng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(SKP);</a:t>
            </a:r>
          </a:p>
          <a:p>
            <a:pPr algn="just"/>
            <a:r>
              <a:rPr lang="en-US" dirty="0" smtClean="0"/>
              <a:t>Program </a:t>
            </a:r>
            <a:r>
              <a:rPr lang="en-US" dirty="0" err="1" smtClean="0"/>
              <a:t>seleksi</a:t>
            </a:r>
            <a:r>
              <a:rPr lang="en-US" dirty="0" smtClean="0"/>
              <a:t>, </a:t>
            </a:r>
            <a:r>
              <a:rPr lang="en-US" dirty="0" err="1" smtClean="0"/>
              <a:t>rotasi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unit yang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unit yang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diklat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remunerasi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" y="1799995"/>
            <a:ext cx="3499290" cy="2621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96250"/>
          </a:xfrm>
        </p:spPr>
        <p:txBody>
          <a:bodyPr>
            <a:normAutofit/>
          </a:bodyPr>
          <a:lstStyle/>
          <a:p>
            <a:r>
              <a:rPr lang="en-US" sz="4500" dirty="0" smtClean="0"/>
              <a:t>Oleh Siapa dan untuk siapa ABK…?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1162" y="1799995"/>
            <a:ext cx="6435062" cy="4050792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b="1" dirty="0" smtClean="0"/>
              <a:t>ABK di </a:t>
            </a:r>
            <a:r>
              <a:rPr lang="en-US" b="1" dirty="0" err="1" smtClean="0"/>
              <a:t>Mahkamah</a:t>
            </a:r>
            <a:r>
              <a:rPr lang="en-US" b="1" dirty="0" smtClean="0"/>
              <a:t> </a:t>
            </a:r>
            <a:r>
              <a:rPr lang="en-US" b="1" dirty="0" err="1" smtClean="0"/>
              <a:t>Agung</a:t>
            </a:r>
            <a:r>
              <a:rPr lang="en-US" b="1" dirty="0" smtClean="0"/>
              <a:t> dilakukan oleh </a:t>
            </a:r>
            <a:r>
              <a:rPr lang="en-US" dirty="0" smtClean="0"/>
              <a:t>Biro Kepegawaian Bidang Sumber Daya Manusia bekerja sama dengan Bagian Organisasi Tata Laksana pada Biro Perencanaan.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b="1" dirty="0" err="1" smtClean="0"/>
              <a:t>Objek</a:t>
            </a:r>
            <a:r>
              <a:rPr lang="en-US" b="1" dirty="0" smtClean="0"/>
              <a:t> ABK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/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82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376" y="341566"/>
            <a:ext cx="2419350" cy="1895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8228388" cy="1609344"/>
          </a:xfrm>
        </p:spPr>
        <p:txBody>
          <a:bodyPr/>
          <a:lstStyle/>
          <a:p>
            <a:r>
              <a:rPr lang="en-US" dirty="0" smtClean="0"/>
              <a:t>Kapan ABK </a:t>
            </a:r>
            <a:r>
              <a:rPr lang="en-US" dirty="0" err="1" smtClean="0"/>
              <a:t>dilaksanakan</a:t>
            </a:r>
            <a:r>
              <a:rPr lang="en-US" dirty="0" smtClean="0"/>
              <a:t>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/>
              <a:t>PERKA BKN </a:t>
            </a:r>
            <a:r>
              <a:rPr lang="en-US" dirty="0" err="1"/>
              <a:t>Nomor</a:t>
            </a:r>
            <a:r>
              <a:rPr lang="en-US" dirty="0"/>
              <a:t> 19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smtClean="0"/>
              <a:t>2011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4 (</a:t>
            </a:r>
            <a:r>
              <a:rPr lang="en-US" dirty="0" err="1" smtClean="0"/>
              <a:t>empat</a:t>
            </a:r>
            <a:r>
              <a:rPr lang="en-US" dirty="0" smtClean="0"/>
              <a:t>)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dibawahnya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diundangkan</a:t>
            </a:r>
            <a:r>
              <a:rPr lang="en-US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0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Peraturan</a:t>
            </a:r>
            <a:r>
              <a:rPr lang="en-US" sz="3200" dirty="0" smtClean="0"/>
              <a:t> </a:t>
            </a:r>
            <a:r>
              <a:rPr lang="en-US" sz="3200" dirty="0" err="1" smtClean="0"/>
              <a:t>Kepala</a:t>
            </a:r>
            <a:r>
              <a:rPr lang="en-US" sz="3200" dirty="0" smtClean="0"/>
              <a:t> </a:t>
            </a:r>
            <a:r>
              <a:rPr lang="en-US" sz="3200" dirty="0" err="1" smtClean="0"/>
              <a:t>Badan</a:t>
            </a:r>
            <a:r>
              <a:rPr lang="en-US" sz="3200" dirty="0" smtClean="0"/>
              <a:t> </a:t>
            </a:r>
            <a:r>
              <a:rPr lang="en-US" sz="3200" dirty="0" err="1" smtClean="0"/>
              <a:t>Kepegawaian</a:t>
            </a:r>
            <a:r>
              <a:rPr lang="en-US" sz="3200" dirty="0" smtClean="0"/>
              <a:t> Negara </a:t>
            </a:r>
            <a:br>
              <a:rPr lang="en-US" sz="3200" dirty="0" smtClean="0"/>
            </a:br>
            <a:r>
              <a:rPr lang="en-US" sz="2800" dirty="0" err="1" smtClean="0"/>
              <a:t>Nomor</a:t>
            </a:r>
            <a:r>
              <a:rPr lang="en-US" sz="2800" dirty="0" smtClean="0"/>
              <a:t>: 19 </a:t>
            </a:r>
            <a:r>
              <a:rPr lang="en-US" sz="2800" dirty="0" err="1" smtClean="0"/>
              <a:t>Tahun</a:t>
            </a:r>
            <a:r>
              <a:rPr lang="en-US" sz="2800" dirty="0" smtClean="0"/>
              <a:t> 2011, </a:t>
            </a:r>
            <a:r>
              <a:rPr lang="en-US" sz="2800" dirty="0" err="1" smtClean="0"/>
              <a:t>Tanggal</a:t>
            </a:r>
            <a:r>
              <a:rPr lang="en-US" sz="2800" dirty="0" smtClean="0"/>
              <a:t> 18 </a:t>
            </a:r>
            <a:r>
              <a:rPr lang="en-US" sz="2800" dirty="0" err="1" smtClean="0"/>
              <a:t>Juli</a:t>
            </a:r>
            <a:r>
              <a:rPr lang="en-US" sz="2800" dirty="0" smtClean="0"/>
              <a:t> 2011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013857"/>
            <a:ext cx="10058400" cy="415834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2200" dirty="0" err="1" smtClean="0"/>
              <a:t>Merujuk</a:t>
            </a:r>
            <a:r>
              <a:rPr lang="en-US" sz="2200" dirty="0" smtClean="0"/>
              <a:t> </a:t>
            </a:r>
            <a:r>
              <a:rPr lang="en-US" sz="2200" dirty="0" err="1" smtClean="0"/>
              <a:t>kepada</a:t>
            </a:r>
            <a:r>
              <a:rPr lang="en-US" sz="2200" dirty="0" smtClean="0"/>
              <a:t> </a:t>
            </a:r>
            <a:r>
              <a:rPr lang="en-US" sz="2200" dirty="0" err="1" smtClean="0"/>
              <a:t>peraturan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, </a:t>
            </a:r>
            <a:r>
              <a:rPr lang="en-US" sz="2200" dirty="0" err="1" smtClean="0"/>
              <a:t>perlu</a:t>
            </a:r>
            <a:r>
              <a:rPr lang="en-US" sz="2200" dirty="0" smtClean="0"/>
              <a:t>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perhitungan</a:t>
            </a:r>
            <a:r>
              <a:rPr lang="en-US" sz="2200" dirty="0" smtClean="0"/>
              <a:t> </a:t>
            </a:r>
            <a:r>
              <a:rPr lang="en-US" sz="2200" dirty="0" err="1" smtClean="0"/>
              <a:t>kebutuhan</a:t>
            </a:r>
            <a:r>
              <a:rPr lang="en-US" sz="2200" dirty="0" smtClean="0"/>
              <a:t> </a:t>
            </a:r>
            <a:r>
              <a:rPr lang="en-US" sz="2200" dirty="0" err="1" smtClean="0"/>
              <a:t>pegawai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mempertimbangkan</a:t>
            </a:r>
            <a:r>
              <a:rPr lang="en-US" sz="2200" dirty="0" smtClean="0"/>
              <a:t>:</a:t>
            </a:r>
          </a:p>
          <a:p>
            <a:pPr marL="457200" indent="-457200" algn="just">
              <a:lnSpc>
                <a:spcPct val="100000"/>
              </a:lnSpc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sz="2200" dirty="0" err="1" smtClean="0"/>
              <a:t>Beban</a:t>
            </a:r>
            <a:r>
              <a:rPr lang="en-US" sz="2200" dirty="0" smtClean="0"/>
              <a:t> </a:t>
            </a:r>
            <a:r>
              <a:rPr lang="en-US" sz="2200" dirty="0" err="1" smtClean="0"/>
              <a:t>Kerja</a:t>
            </a:r>
            <a:r>
              <a:rPr lang="en-US" sz="2200" dirty="0" smtClean="0"/>
              <a:t>, yang </a:t>
            </a:r>
            <a:r>
              <a:rPr lang="en-US" sz="2200" dirty="0" err="1" smtClean="0"/>
              <a:t>ditetapkan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tugas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fungsi</a:t>
            </a:r>
            <a:r>
              <a:rPr lang="en-US" sz="2200" dirty="0" smtClean="0"/>
              <a:t> unit </a:t>
            </a:r>
            <a:r>
              <a:rPr lang="en-US" sz="2200" dirty="0" err="1" smtClean="0"/>
              <a:t>organisasi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selanjutnya</a:t>
            </a:r>
            <a:r>
              <a:rPr lang="en-US" sz="2200" dirty="0" smtClean="0"/>
              <a:t> </a:t>
            </a:r>
            <a:r>
              <a:rPr lang="en-US" sz="2200" dirty="0" err="1" smtClean="0"/>
              <a:t>diuraikan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rincian</a:t>
            </a:r>
            <a:r>
              <a:rPr lang="en-US" sz="2200" dirty="0" smtClean="0"/>
              <a:t> </a:t>
            </a:r>
            <a:r>
              <a:rPr lang="en-US" sz="2200" dirty="0" err="1" smtClean="0"/>
              <a:t>tugas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diselesaikan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jangka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r>
              <a:rPr lang="en-US" sz="2200" dirty="0" smtClean="0"/>
              <a:t>.</a:t>
            </a:r>
          </a:p>
          <a:p>
            <a:pPr marL="457200" indent="-457200" algn="just">
              <a:lnSpc>
                <a:spcPct val="100000"/>
              </a:lnSpc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sz="2200" dirty="0" err="1" smtClean="0"/>
              <a:t>Standar</a:t>
            </a:r>
            <a:r>
              <a:rPr lang="en-US" sz="2200" dirty="0" smtClean="0"/>
              <a:t> </a:t>
            </a:r>
            <a:r>
              <a:rPr lang="en-US" sz="2200" dirty="0" err="1" smtClean="0"/>
              <a:t>Kemampuan</a:t>
            </a:r>
            <a:r>
              <a:rPr lang="en-US" sz="2200" dirty="0" smtClean="0"/>
              <a:t> Rata-rata </a:t>
            </a:r>
            <a:r>
              <a:rPr lang="en-US" sz="2200" dirty="0" err="1" smtClean="0"/>
              <a:t>pegawai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menyelesaikan</a:t>
            </a:r>
            <a:r>
              <a:rPr lang="en-US" sz="2200" dirty="0" smtClean="0"/>
              <a:t> </a:t>
            </a:r>
            <a:r>
              <a:rPr lang="en-US" sz="2200" dirty="0" err="1" smtClean="0"/>
              <a:t>tugas</a:t>
            </a:r>
            <a:r>
              <a:rPr lang="en-US" sz="2200" dirty="0" smtClean="0"/>
              <a:t>, yang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diukur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satuan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satuan</a:t>
            </a:r>
            <a:r>
              <a:rPr lang="en-US" sz="2200" dirty="0" smtClean="0"/>
              <a:t> </a:t>
            </a:r>
            <a:r>
              <a:rPr lang="en-US" sz="2200" dirty="0" err="1" smtClean="0"/>
              <a:t>hasil</a:t>
            </a:r>
            <a:r>
              <a:rPr lang="en-US" sz="2200" dirty="0" smtClean="0"/>
              <a:t>.</a:t>
            </a:r>
          </a:p>
          <a:p>
            <a:pPr marL="457200" indent="-457200" algn="just">
              <a:lnSpc>
                <a:spcPct val="100000"/>
              </a:lnSpc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sz="2200" dirty="0" err="1" smtClean="0"/>
              <a:t>Waktu</a:t>
            </a:r>
            <a:r>
              <a:rPr lang="en-US" sz="2200" dirty="0" smtClean="0"/>
              <a:t> </a:t>
            </a:r>
            <a:r>
              <a:rPr lang="en-US" sz="2200" dirty="0" err="1" smtClean="0"/>
              <a:t>kerja</a:t>
            </a:r>
            <a:r>
              <a:rPr lang="en-US" sz="2200" dirty="0" smtClean="0"/>
              <a:t>, </a:t>
            </a:r>
            <a:r>
              <a:rPr lang="en-US" sz="2200" dirty="0" err="1" smtClean="0"/>
              <a:t>atau</a:t>
            </a:r>
            <a:r>
              <a:rPr lang="en-US" sz="2200" dirty="0" smtClean="0"/>
              <a:t> Jam </a:t>
            </a:r>
            <a:r>
              <a:rPr lang="en-US" sz="2200" dirty="0" err="1" smtClean="0"/>
              <a:t>Kerja</a:t>
            </a:r>
            <a:r>
              <a:rPr lang="en-US" sz="2200" dirty="0" smtClean="0"/>
              <a:t> </a:t>
            </a:r>
            <a:r>
              <a:rPr lang="en-US" sz="2200" dirty="0" err="1" smtClean="0"/>
              <a:t>Efektif</a:t>
            </a:r>
            <a:r>
              <a:rPr lang="en-US" sz="2200" dirty="0" smtClean="0"/>
              <a:t>, </a:t>
            </a:r>
            <a:r>
              <a:rPr lang="en-US" sz="2200" dirty="0" err="1" smtClean="0"/>
              <a:t>artinya</a:t>
            </a:r>
            <a:r>
              <a:rPr lang="en-US" sz="2200" dirty="0" smtClean="0"/>
              <a:t> Jam </a:t>
            </a:r>
            <a:r>
              <a:rPr lang="en-US" sz="2200" dirty="0" err="1" smtClean="0"/>
              <a:t>kerja</a:t>
            </a:r>
            <a:r>
              <a:rPr lang="en-US" sz="2200" dirty="0" smtClean="0"/>
              <a:t> yang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efektif</a:t>
            </a:r>
            <a:r>
              <a:rPr lang="en-US" sz="2200" dirty="0" smtClean="0"/>
              <a:t>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bekerja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3547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Arrow Callout 18"/>
          <p:cNvSpPr/>
          <p:nvPr/>
        </p:nvSpPr>
        <p:spPr>
          <a:xfrm>
            <a:off x="7647709" y="2925557"/>
            <a:ext cx="2173185" cy="1749652"/>
          </a:xfrm>
          <a:prstGeom prst="rightArrowCallout">
            <a:avLst/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3456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Analisa</a:t>
            </a:r>
            <a:r>
              <a:rPr lang="en-US" sz="3200" dirty="0" smtClean="0"/>
              <a:t> </a:t>
            </a:r>
            <a:r>
              <a:rPr lang="en-US" sz="3200" dirty="0" err="1" smtClean="0"/>
              <a:t>Beban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endParaRPr lang="en-US" sz="3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904" y="3900055"/>
            <a:ext cx="775154" cy="775154"/>
          </a:xfrm>
        </p:spPr>
      </p:pic>
      <p:sp>
        <p:nvSpPr>
          <p:cNvPr id="4" name="Rectangle 3"/>
          <p:cNvSpPr/>
          <p:nvPr/>
        </p:nvSpPr>
        <p:spPr>
          <a:xfrm>
            <a:off x="1197429" y="1135745"/>
            <a:ext cx="9818914" cy="37506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ITC Avant Garde Gothic LT Conde" pitchFamily="50" charset="0"/>
              </a:rPr>
              <a:t>FTE – ( </a:t>
            </a:r>
            <a:r>
              <a:rPr lang="en-US" i="1" dirty="0" smtClean="0">
                <a:latin typeface="ITC Avant Garde Gothic LT Conde" pitchFamily="50" charset="0"/>
              </a:rPr>
              <a:t>Full-Time Equivalent </a:t>
            </a:r>
            <a:r>
              <a:rPr lang="en-US" dirty="0" smtClean="0">
                <a:latin typeface="ITC Avant Garde Gothic LT Conde" pitchFamily="50" charset="0"/>
              </a:rPr>
              <a:t>)</a:t>
            </a:r>
            <a:endParaRPr lang="en-US" dirty="0">
              <a:latin typeface="ITC Avant Garde Gothic LT Conde" pitchFamily="50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00477" y="1550394"/>
            <a:ext cx="9818914" cy="9620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Sebuah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nilai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numerik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menunjukkan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beban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kerja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pada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satu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posisi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dengan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asumsi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100%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waktu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digunakan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secara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efektif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. FTE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dihitung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dengan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membagi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jam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kerja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diperlukan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untuk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suatu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posisi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dengan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total jam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produktif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dalam</a:t>
            </a:r>
            <a:r>
              <a:rPr lang="en-US" sz="1600" dirty="0" smtClean="0">
                <a:solidFill>
                  <a:schemeClr val="tx1"/>
                </a:solidFill>
                <a:latin typeface="ITC Avant Garde Gothic LT Conde" pitchFamily="50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ITC Avant Garde Gothic LT Conde" pitchFamily="50" charset="0"/>
              </a:rPr>
              <a:t>setahun</a:t>
            </a:r>
            <a:endParaRPr lang="en-US" sz="1600" dirty="0">
              <a:solidFill>
                <a:schemeClr val="tx1"/>
              </a:solidFill>
              <a:latin typeface="ITC Avant Garde Gothic LT Conde" pitchFamily="50" charset="0"/>
            </a:endParaRPr>
          </a:p>
        </p:txBody>
      </p:sp>
      <p:pic>
        <p:nvPicPr>
          <p:cNvPr id="7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675" y="3900055"/>
            <a:ext cx="775154" cy="775154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2090058" y="4091690"/>
            <a:ext cx="653142" cy="349684"/>
          </a:xfrm>
          <a:prstGeom prst="rightArrow">
            <a:avLst/>
          </a:prstGeom>
          <a:solidFill>
            <a:srgbClr val="57D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nt Arrow 8"/>
          <p:cNvSpPr/>
          <p:nvPr/>
        </p:nvSpPr>
        <p:spPr>
          <a:xfrm>
            <a:off x="3810000" y="3203369"/>
            <a:ext cx="653143" cy="888320"/>
          </a:xfrm>
          <a:prstGeom prst="bentArrow">
            <a:avLst/>
          </a:prstGeom>
          <a:solidFill>
            <a:srgbClr val="57D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63144" y="3029198"/>
            <a:ext cx="29064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11125">
              <a:buFontTx/>
              <a:buChar char="-"/>
            </a:pPr>
            <a:r>
              <a:rPr lang="en-US" sz="1400" dirty="0" err="1" smtClean="0">
                <a:latin typeface="ITC Avant Garde Gothic LT Conde" pitchFamily="50" charset="0"/>
              </a:rPr>
              <a:t>Lamanya</a:t>
            </a:r>
            <a:r>
              <a:rPr lang="en-US" sz="1400" dirty="0" smtClean="0">
                <a:latin typeface="ITC Avant Garde Gothic LT Conde" pitchFamily="50" charset="0"/>
              </a:rPr>
              <a:t> </a:t>
            </a:r>
            <a:r>
              <a:rPr lang="en-US" sz="1400" dirty="0" err="1" smtClean="0">
                <a:latin typeface="ITC Avant Garde Gothic LT Conde" pitchFamily="50" charset="0"/>
              </a:rPr>
              <a:t>waktu</a:t>
            </a:r>
            <a:r>
              <a:rPr lang="en-US" sz="1400" dirty="0" smtClean="0">
                <a:latin typeface="ITC Avant Garde Gothic LT Conde" pitchFamily="50" charset="0"/>
              </a:rPr>
              <a:t> </a:t>
            </a:r>
            <a:r>
              <a:rPr lang="en-US" sz="1400" dirty="0" err="1" smtClean="0">
                <a:latin typeface="ITC Avant Garde Gothic LT Conde" pitchFamily="50" charset="0"/>
              </a:rPr>
              <a:t>untuk</a:t>
            </a:r>
            <a:r>
              <a:rPr lang="en-US" sz="1400" dirty="0" smtClean="0">
                <a:latin typeface="ITC Avant Garde Gothic LT Conde" pitchFamily="50" charset="0"/>
              </a:rPr>
              <a:t> </a:t>
            </a:r>
            <a:r>
              <a:rPr lang="en-US" sz="1400" dirty="0" err="1" smtClean="0">
                <a:latin typeface="ITC Avant Garde Gothic LT Conde" pitchFamily="50" charset="0"/>
              </a:rPr>
              <a:t>menyelesaikan</a:t>
            </a:r>
            <a:r>
              <a:rPr lang="en-US" sz="1400" dirty="0" smtClean="0">
                <a:latin typeface="ITC Avant Garde Gothic LT Conde" pitchFamily="50" charset="0"/>
              </a:rPr>
              <a:t> </a:t>
            </a:r>
            <a:r>
              <a:rPr lang="en-US" sz="1400" dirty="0" err="1" smtClean="0">
                <a:latin typeface="ITC Avant Garde Gothic LT Conde" pitchFamily="50" charset="0"/>
              </a:rPr>
              <a:t>suatu</a:t>
            </a:r>
            <a:r>
              <a:rPr lang="en-US" sz="1400" dirty="0" smtClean="0">
                <a:latin typeface="ITC Avant Garde Gothic LT Conde" pitchFamily="50" charset="0"/>
              </a:rPr>
              <a:t> </a:t>
            </a:r>
            <a:r>
              <a:rPr lang="en-US" sz="1400" dirty="0" err="1" smtClean="0">
                <a:latin typeface="ITC Avant Garde Gothic LT Conde" pitchFamily="50" charset="0"/>
              </a:rPr>
              <a:t>kegiatan</a:t>
            </a:r>
            <a:endParaRPr lang="en-US" sz="1400" dirty="0" smtClean="0">
              <a:latin typeface="ITC Avant Garde Gothic LT Conde" pitchFamily="50" charset="0"/>
            </a:endParaRPr>
          </a:p>
          <a:p>
            <a:pPr marL="285750" indent="-111125">
              <a:buFontTx/>
              <a:buChar char="-"/>
            </a:pPr>
            <a:r>
              <a:rPr lang="en-US" sz="1400" dirty="0" smtClean="0">
                <a:latin typeface="ITC Avant Garde Gothic LT Conde" pitchFamily="50" charset="0"/>
              </a:rPr>
              <a:t>Volume </a:t>
            </a:r>
            <a:r>
              <a:rPr lang="en-US" sz="1400" dirty="0" err="1" smtClean="0">
                <a:latin typeface="ITC Avant Garde Gothic LT Conde" pitchFamily="50" charset="0"/>
              </a:rPr>
              <a:t>aktifitas</a:t>
            </a:r>
            <a:r>
              <a:rPr lang="en-US" sz="1400" dirty="0" smtClean="0">
                <a:latin typeface="ITC Avant Garde Gothic LT Conde" pitchFamily="50" charset="0"/>
              </a:rPr>
              <a:t> per </a:t>
            </a:r>
            <a:r>
              <a:rPr lang="en-US" sz="1400" dirty="0" err="1" smtClean="0">
                <a:latin typeface="ITC Avant Garde Gothic LT Conde" pitchFamily="50" charset="0"/>
              </a:rPr>
              <a:t>tahun</a:t>
            </a:r>
            <a:endParaRPr lang="en-US" sz="1400" dirty="0">
              <a:latin typeface="ITC Avant Garde Gothic LT Conde" pitchFamily="50" charset="0"/>
            </a:endParaRPr>
          </a:p>
        </p:txBody>
      </p:sp>
      <p:sp>
        <p:nvSpPr>
          <p:cNvPr id="14" name="Line Callout 3 (Border and Accent Bar) 13"/>
          <p:cNvSpPr/>
          <p:nvPr/>
        </p:nvSpPr>
        <p:spPr>
          <a:xfrm>
            <a:off x="4728854" y="2546290"/>
            <a:ext cx="2375065" cy="497901"/>
          </a:xfrm>
          <a:prstGeom prst="accentBorderCallout3">
            <a:avLst>
              <a:gd name="adj1" fmla="val 18750"/>
              <a:gd name="adj2" fmla="val -3833"/>
              <a:gd name="adj3" fmla="val 18750"/>
              <a:gd name="adj4" fmla="val -16667"/>
              <a:gd name="adj5" fmla="val 100000"/>
              <a:gd name="adj6" fmla="val -16667"/>
              <a:gd name="adj7" fmla="val 161531"/>
              <a:gd name="adj8" fmla="val -4944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Workload</a:t>
            </a:r>
            <a:r>
              <a:rPr lang="en-US" sz="1600" dirty="0" smtClean="0">
                <a:latin typeface="ITC Avant Garde Gothic LT Conde" pitchFamily="50" charset="0"/>
              </a:rPr>
              <a:t> / </a:t>
            </a:r>
            <a:r>
              <a:rPr lang="en-US" sz="1600" dirty="0" err="1" smtClean="0">
                <a:latin typeface="ITC Avant Garde Gothic LT Conde" pitchFamily="50" charset="0"/>
              </a:rPr>
              <a:t>beban</a:t>
            </a:r>
            <a:r>
              <a:rPr lang="en-US" sz="1600" dirty="0" smtClean="0">
                <a:latin typeface="ITC Avant Garde Gothic LT Conde" pitchFamily="50" charset="0"/>
              </a:rPr>
              <a:t> </a:t>
            </a:r>
            <a:r>
              <a:rPr lang="en-US" sz="1600" dirty="0" err="1" smtClean="0">
                <a:latin typeface="ITC Avant Garde Gothic LT Conde" pitchFamily="50" charset="0"/>
              </a:rPr>
              <a:t>kerja</a:t>
            </a:r>
            <a:endParaRPr lang="en-US" sz="1600" dirty="0">
              <a:latin typeface="ITC Avant Garde Gothic LT Conde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85413" y="2949193"/>
            <a:ext cx="1520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/>
            <a:r>
              <a:rPr lang="en-US" sz="1400" dirty="0" smtClean="0">
                <a:latin typeface="ITC Avant Garde Gothic LT Conde" pitchFamily="50" charset="0"/>
              </a:rPr>
              <a:t>Jam </a:t>
            </a:r>
            <a:r>
              <a:rPr lang="en-US" sz="1400" dirty="0" err="1" smtClean="0">
                <a:latin typeface="ITC Avant Garde Gothic LT Conde" pitchFamily="50" charset="0"/>
              </a:rPr>
              <a:t>kerja</a:t>
            </a:r>
            <a:r>
              <a:rPr lang="en-US" sz="1400" dirty="0" smtClean="0">
                <a:latin typeface="ITC Avant Garde Gothic LT Conde" pitchFamily="50" charset="0"/>
              </a:rPr>
              <a:t> yang </a:t>
            </a:r>
            <a:r>
              <a:rPr lang="en-US" sz="1400" dirty="0" err="1" smtClean="0">
                <a:latin typeface="ITC Avant Garde Gothic LT Conde" pitchFamily="50" charset="0"/>
              </a:rPr>
              <a:t>diperlukan</a:t>
            </a:r>
            <a:endParaRPr lang="en-US" sz="1400" dirty="0">
              <a:latin typeface="ITC Avant Garde Gothic LT Conde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85413" y="3831166"/>
            <a:ext cx="1869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/>
            <a:r>
              <a:rPr lang="en-US" sz="1400" dirty="0" err="1" smtClean="0">
                <a:latin typeface="ITC Avant Garde Gothic LT Conde" pitchFamily="50" charset="0"/>
              </a:rPr>
              <a:t>Waktu</a:t>
            </a:r>
            <a:r>
              <a:rPr lang="en-US" sz="1400" dirty="0" smtClean="0">
                <a:latin typeface="ITC Avant Garde Gothic LT Conde" pitchFamily="50" charset="0"/>
              </a:rPr>
              <a:t> </a:t>
            </a:r>
            <a:r>
              <a:rPr lang="en-US" sz="1400" dirty="0" err="1" smtClean="0">
                <a:latin typeface="ITC Avant Garde Gothic LT Conde" pitchFamily="50" charset="0"/>
              </a:rPr>
              <a:t>produktif</a:t>
            </a:r>
            <a:r>
              <a:rPr lang="en-US" sz="1400" dirty="0" smtClean="0">
                <a:latin typeface="ITC Avant Garde Gothic LT Conde" pitchFamily="50" charset="0"/>
              </a:rPr>
              <a:t> / </a:t>
            </a:r>
            <a:r>
              <a:rPr lang="en-US" sz="1400" dirty="0" err="1" smtClean="0">
                <a:latin typeface="ITC Avant Garde Gothic LT Conde" pitchFamily="50" charset="0"/>
              </a:rPr>
              <a:t>tahun</a:t>
            </a:r>
            <a:endParaRPr lang="en-US" sz="1400" dirty="0">
              <a:latin typeface="ITC Avant Garde Gothic LT Conde" pitchFamily="50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7158842" y="3161729"/>
            <a:ext cx="326571" cy="325022"/>
          </a:xfrm>
          <a:prstGeom prst="rightArrow">
            <a:avLst/>
          </a:prstGeom>
          <a:solidFill>
            <a:srgbClr val="57D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3810000" y="4125534"/>
            <a:ext cx="3675413" cy="325022"/>
          </a:xfrm>
          <a:prstGeom prst="rightArrow">
            <a:avLst/>
          </a:prstGeom>
          <a:solidFill>
            <a:srgbClr val="57D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Magnetic Disk 21"/>
          <p:cNvSpPr/>
          <p:nvPr/>
        </p:nvSpPr>
        <p:spPr>
          <a:xfrm>
            <a:off x="10098973" y="3254160"/>
            <a:ext cx="1294411" cy="95462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ITC Avant Garde Gothic LT Conde" pitchFamily="50" charset="0"/>
              </a:rPr>
              <a:t>FTE</a:t>
            </a:r>
            <a:endParaRPr lang="en-US" b="1" dirty="0">
              <a:latin typeface="ITC Avant Garde Gothic LT Conde" pitchFamily="50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882845"/>
              </p:ext>
            </p:extLst>
          </p:nvPr>
        </p:nvGraphicFramePr>
        <p:xfrm>
          <a:off x="1315973" y="4847227"/>
          <a:ext cx="5737970" cy="227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853"/>
                <a:gridCol w="950026"/>
                <a:gridCol w="1579418"/>
                <a:gridCol w="17456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Waktu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Efektif</a:t>
                      </a:r>
                      <a:endParaRPr lang="en-US" sz="1600" dirty="0">
                        <a:solidFill>
                          <a:srgbClr val="002060"/>
                        </a:solidFill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Durasi</a:t>
                      </a:r>
                      <a:endParaRPr lang="en-US" sz="1600" dirty="0">
                        <a:solidFill>
                          <a:srgbClr val="002060"/>
                        </a:solidFill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Kalkulasi</a:t>
                      </a:r>
                      <a:endParaRPr lang="en-US" sz="1600" dirty="0">
                        <a:solidFill>
                          <a:srgbClr val="002060"/>
                        </a:solidFill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Konversi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ke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Menit</a:t>
                      </a:r>
                      <a:endParaRPr lang="en-US" sz="1600" dirty="0">
                        <a:solidFill>
                          <a:srgbClr val="002060"/>
                        </a:solidFill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Harian</a:t>
                      </a:r>
                      <a:endParaRPr lang="en-US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5 jam</a:t>
                      </a:r>
                      <a:endParaRPr lang="en-US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1 x 5 jam</a:t>
                      </a:r>
                      <a:endParaRPr lang="en-US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300 </a:t>
                      </a:r>
                      <a:r>
                        <a:rPr lang="en-US" sz="1600" dirty="0" err="1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menit</a:t>
                      </a:r>
                      <a:endParaRPr lang="en-US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Mingguan</a:t>
                      </a:r>
                      <a:endParaRPr lang="en-US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en-US" sz="1600" dirty="0" err="1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hari</a:t>
                      </a:r>
                      <a:endParaRPr lang="en-US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en-US" sz="1600" dirty="0" err="1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hari</a:t>
                      </a:r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 x 5 jam</a:t>
                      </a:r>
                      <a:endParaRPr lang="en-US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1.500 </a:t>
                      </a:r>
                      <a:r>
                        <a:rPr lang="en-US" sz="1600" dirty="0" err="1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menit</a:t>
                      </a:r>
                      <a:endParaRPr lang="en-US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Bulanan</a:t>
                      </a:r>
                      <a:endParaRPr lang="en-US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20 </a:t>
                      </a:r>
                      <a:r>
                        <a:rPr lang="en-US" sz="1600" dirty="0" err="1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hari</a:t>
                      </a:r>
                      <a:endParaRPr lang="en-US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20 </a:t>
                      </a:r>
                      <a:r>
                        <a:rPr lang="en-US" sz="1600" dirty="0" err="1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hari</a:t>
                      </a:r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 x 5 jam</a:t>
                      </a:r>
                      <a:endParaRPr lang="en-US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6.000</a:t>
                      </a:r>
                      <a:r>
                        <a:rPr lang="en-US" sz="1600" baseline="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menit</a:t>
                      </a:r>
                      <a:endParaRPr lang="en-US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Tahunan</a:t>
                      </a:r>
                      <a:endParaRPr lang="en-US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240 </a:t>
                      </a:r>
                      <a:r>
                        <a:rPr lang="en-US" sz="1600" dirty="0" err="1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hari</a:t>
                      </a:r>
                      <a:endParaRPr lang="en-US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240 </a:t>
                      </a:r>
                      <a:r>
                        <a:rPr lang="en-US" sz="1600" dirty="0" err="1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hari</a:t>
                      </a:r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 x 5 jam</a:t>
                      </a:r>
                      <a:endParaRPr lang="en-US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72.000 </a:t>
                      </a:r>
                      <a:r>
                        <a:rPr lang="en-US" sz="1600" dirty="0" err="1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menit</a:t>
                      </a:r>
                      <a:endParaRPr lang="en-US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24" name="Curved Up Arrow 23"/>
          <p:cNvSpPr/>
          <p:nvPr/>
        </p:nvSpPr>
        <p:spPr>
          <a:xfrm rot="17806617">
            <a:off x="7242214" y="4854132"/>
            <a:ext cx="2355771" cy="1175581"/>
          </a:xfrm>
          <a:prstGeom prst="curvedUpArrow">
            <a:avLst>
              <a:gd name="adj1" fmla="val 25000"/>
              <a:gd name="adj2" fmla="val 50000"/>
              <a:gd name="adj3" fmla="val 445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887965"/>
              </p:ext>
            </p:extLst>
          </p:nvPr>
        </p:nvGraphicFramePr>
        <p:xfrm>
          <a:off x="9694223" y="4555765"/>
          <a:ext cx="2287980" cy="1133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674"/>
                <a:gridCol w="718325"/>
                <a:gridCol w="781981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j-lt"/>
                        </a:rPr>
                        <a:t>FTE Ideal</a:t>
                      </a:r>
                    </a:p>
                    <a:p>
                      <a:pPr algn="ctr"/>
                      <a:r>
                        <a:rPr lang="en-US" sz="1600" b="1" dirty="0" err="1" smtClean="0">
                          <a:latin typeface="+mj-lt"/>
                        </a:rPr>
                        <a:t>untuk</a:t>
                      </a:r>
                      <a:r>
                        <a:rPr lang="en-US" sz="1600" b="1" baseline="0" dirty="0" smtClean="0">
                          <a:latin typeface="+mj-lt"/>
                        </a:rPr>
                        <a:t> 1 orang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47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0.7 ≤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FTE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≤ 1.3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14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31" y="391760"/>
            <a:ext cx="3674933" cy="2362457"/>
          </a:xfrm>
          <a:prstGeom prst="rect">
            <a:avLst/>
          </a:prstGeom>
          <a:noFill/>
          <a:effectLst>
            <a:outerShdw blurRad="88900" dist="1270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ABK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121408"/>
            <a:ext cx="7120384" cy="405079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3200" dirty="0" err="1" smtClean="0"/>
              <a:t>Daftar</a:t>
            </a:r>
            <a:r>
              <a:rPr lang="en-US" sz="3200" dirty="0" smtClean="0"/>
              <a:t> </a:t>
            </a:r>
            <a:r>
              <a:rPr lang="en-US" sz="3200" dirty="0" err="1" smtClean="0"/>
              <a:t>pertanyaan</a:t>
            </a:r>
            <a:r>
              <a:rPr lang="en-US" sz="3200" dirty="0" smtClean="0"/>
              <a:t>/</a:t>
            </a:r>
            <a:r>
              <a:rPr lang="en-US" sz="3200" dirty="0" err="1" smtClean="0"/>
              <a:t>Kuesioner</a:t>
            </a:r>
            <a:endParaRPr lang="en-US" sz="3200" dirty="0" smtClean="0"/>
          </a:p>
          <a:p>
            <a:pPr marL="457200" indent="-457200">
              <a:lnSpc>
                <a:spcPct val="150000"/>
              </a:lnSpc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3200" dirty="0" err="1" smtClean="0"/>
              <a:t>Wawancara</a:t>
            </a:r>
            <a:endParaRPr lang="en-US" sz="3200" dirty="0" smtClean="0"/>
          </a:p>
          <a:p>
            <a:pPr marL="457200" indent="-457200">
              <a:lnSpc>
                <a:spcPct val="150000"/>
              </a:lnSpc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3200" dirty="0" err="1" smtClean="0"/>
              <a:t>Pengamatan</a:t>
            </a:r>
            <a:r>
              <a:rPr lang="en-US" sz="3200" dirty="0" smtClean="0"/>
              <a:t> </a:t>
            </a:r>
            <a:r>
              <a:rPr lang="en-US" sz="3200" dirty="0" err="1" smtClean="0"/>
              <a:t>langsung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5611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859</TotalTime>
  <Words>1608</Words>
  <Application>Microsoft Office PowerPoint</Application>
  <PresentationFormat>Custom</PresentationFormat>
  <Paragraphs>332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Wood Type</vt:lpstr>
      <vt:lpstr>Workshop: Capability Transfer dalam melakukan Analisa Beban Kerja edisi Jabatan Fungsional           Analisa Kepegawaian dan Pranata Komputer</vt:lpstr>
      <vt:lpstr>Dasar Hukum</vt:lpstr>
      <vt:lpstr>ABK …?</vt:lpstr>
      <vt:lpstr>ABK dilakukan untuk …?</vt:lpstr>
      <vt:lpstr>Oleh Siapa dan untuk siapa ABK…?</vt:lpstr>
      <vt:lpstr>Kapan ABK dilaksanakan…?</vt:lpstr>
      <vt:lpstr>Peraturan Kepala Badan Kepegawaian Negara  Nomor: 19 Tahun 2011, Tanggal 18 Juli 2011</vt:lpstr>
      <vt:lpstr>Analisa Beban Kerja</vt:lpstr>
      <vt:lpstr>Metode ABK</vt:lpstr>
      <vt:lpstr>Metode ABK.1</vt:lpstr>
      <vt:lpstr>Metode ABK.2</vt:lpstr>
      <vt:lpstr>Metode ABK.3</vt:lpstr>
      <vt:lpstr>Mekanisme penyusunan kebutuhan pegawai</vt:lpstr>
      <vt:lpstr>Pendekatan ABK</vt:lpstr>
      <vt:lpstr>Pendekatan ABK – HASIL KERJA</vt:lpstr>
      <vt:lpstr>Pendekatan ABK – OBJEK KERJA</vt:lpstr>
      <vt:lpstr>Pendekatan ABK – PERALATAN KERJA</vt:lpstr>
      <vt:lpstr>Pendekatan ABK – TUGAS PER TUGAS</vt:lpstr>
      <vt:lpstr>Metode TUGAS PER TUGAS - 2</vt:lpstr>
      <vt:lpstr>Metode TUGAS PER TUGAS - 3</vt:lpstr>
      <vt:lpstr>Metode TUGAS PER TUGAS - 4</vt:lpstr>
      <vt:lpstr>Formulir Pengukuran ABK </vt:lpstr>
      <vt:lpstr>Petunjuk pengisian formulir pengukuran WLA/ABK</vt:lpstr>
      <vt:lpstr>Contoh cara pengisian</vt:lpstr>
      <vt:lpstr>Contoh-lanjutan…</vt:lpstr>
      <vt:lpstr>Contoh-lanjutan…</vt:lpstr>
      <vt:lpstr>Wikan Santoso</vt:lpstr>
    </vt:vector>
  </TitlesOfParts>
  <Company>Mahkamah Agung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Workshop: Analisa Beban Kerja</dc:title>
  <dc:creator>Wikan Santoso</dc:creator>
  <cp:lastModifiedBy>muzhar</cp:lastModifiedBy>
  <cp:revision>76</cp:revision>
  <dcterms:created xsi:type="dcterms:W3CDTF">2017-05-26T04:20:45Z</dcterms:created>
  <dcterms:modified xsi:type="dcterms:W3CDTF">2018-11-21T07:21:28Z</dcterms:modified>
</cp:coreProperties>
</file>